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0" r:id="rId3"/>
  </p:sldMasterIdLst>
  <p:notesMasterIdLst>
    <p:notesMasterId r:id="rId5"/>
  </p:notesMasterIdLst>
  <p:handoutMasterIdLst>
    <p:handoutMasterId r:id="rId24"/>
  </p:handoutMasterIdLst>
  <p:sldIdLst>
    <p:sldId id="649" r:id="rId4"/>
    <p:sldId id="654" r:id="rId6"/>
    <p:sldId id="474" r:id="rId7"/>
    <p:sldId id="676" r:id="rId8"/>
    <p:sldId id="677" r:id="rId9"/>
    <p:sldId id="682" r:id="rId10"/>
    <p:sldId id="656" r:id="rId11"/>
    <p:sldId id="688" r:id="rId12"/>
    <p:sldId id="664" r:id="rId13"/>
    <p:sldId id="665" r:id="rId14"/>
    <p:sldId id="667" r:id="rId15"/>
    <p:sldId id="668" r:id="rId16"/>
    <p:sldId id="669" r:id="rId17"/>
    <p:sldId id="662" r:id="rId18"/>
    <p:sldId id="670" r:id="rId19"/>
    <p:sldId id="671" r:id="rId20"/>
    <p:sldId id="685" r:id="rId21"/>
    <p:sldId id="560" r:id="rId22"/>
    <p:sldId id="681" r:id="rId23"/>
  </p:sldIdLst>
  <p:sldSz cx="12192000" cy="6858000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DAE3F3"/>
    <a:srgbClr val="FFFFFF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810" autoAdjust="0"/>
    <p:restoredTop sz="88889" autoAdjust="0"/>
  </p:normalViewPr>
  <p:slideViewPr>
    <p:cSldViewPr snapToGrid="0">
      <p:cViewPr varScale="1">
        <p:scale>
          <a:sx n="111" d="100"/>
          <a:sy n="111" d="100"/>
        </p:scale>
        <p:origin x="1286" y="8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4374"/>
    </p:cViewPr>
  </p:sorterViewPr>
  <p:notesViewPr>
    <p:cSldViewPr snapToGrid="0">
      <p:cViewPr varScale="1">
        <p:scale>
          <a:sx n="54" d="100"/>
          <a:sy n="54" d="100"/>
        </p:scale>
        <p:origin x="2848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8" Type="http://schemas.openxmlformats.org/officeDocument/2006/relationships/tags" Target="tags/tag64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handoutMaster" Target="handoutMasters/handoutMaster1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2C2FB2-43E4-964B-BF9C-381730D70355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011399-246F-4F41-B5FC-478D9D4414F1}" type="slidenum">
              <a:rPr kumimoji="1" lang="zh-CN" altLang="en-US" smtClean="0"/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BEA11D55-59F1-4801-9E89-B9E10F8791C0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D09BF7BD-8C5F-4F0C-83E1-4E200CF5A64B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9BF7BD-8C5F-4F0C-83E1-4E200CF5A64B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/>
            <a:endParaRPr lang="zh-CN" altLang="en-US" dirty="0">
              <a:solidFill>
                <a:srgbClr val="121212"/>
              </a:solidFill>
              <a:latin typeface="Times New Roman" panose="02020603050405020304" pitchFamily="18" charset="0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9BF7BD-8C5F-4F0C-83E1-4E200CF5A64B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/>
            <a:endParaRPr lang="zh-CN" altLang="en-US" dirty="0">
              <a:solidFill>
                <a:srgbClr val="121212"/>
              </a:solidFill>
              <a:latin typeface="Times New Roman" panose="02020603050405020304" pitchFamily="18" charset="0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9BF7BD-8C5F-4F0C-83E1-4E200CF5A64B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/>
            <a:endParaRPr lang="zh-CN" altLang="en-US" dirty="0">
              <a:solidFill>
                <a:srgbClr val="121212"/>
              </a:solidFill>
              <a:latin typeface="Times New Roman" panose="02020603050405020304" pitchFamily="18" charset="0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9BF7BD-8C5F-4F0C-83E1-4E200CF5A64B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/>
            <a:endParaRPr lang="zh-CN" altLang="en-US" dirty="0">
              <a:solidFill>
                <a:srgbClr val="121212"/>
              </a:solidFill>
              <a:latin typeface="Times New Roman" panose="02020603050405020304" pitchFamily="18" charset="0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9BF7BD-8C5F-4F0C-83E1-4E200CF5A64B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/>
            <a:endParaRPr lang="en-US" altLang="zh-CN" dirty="0">
              <a:solidFill>
                <a:srgbClr val="121212"/>
              </a:solidFill>
              <a:latin typeface="Times New Roman" panose="02020603050405020304" pitchFamily="18" charset="0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9BF7BD-8C5F-4F0C-83E1-4E200CF5A64B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/>
            <a:endParaRPr lang="en-US" altLang="zh-CN" dirty="0">
              <a:solidFill>
                <a:srgbClr val="121212"/>
              </a:solidFill>
              <a:latin typeface="Times New Roman" panose="02020603050405020304" pitchFamily="18" charset="0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9BF7BD-8C5F-4F0C-83E1-4E200CF5A64B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/>
            <a:endParaRPr lang="zh-CN" altLang="en-US" dirty="0">
              <a:solidFill>
                <a:srgbClr val="121212"/>
              </a:solidFill>
              <a:latin typeface="Times New Roman" panose="02020603050405020304" pitchFamily="18" charset="0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9BF7BD-8C5F-4F0C-83E1-4E200CF5A64B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/>
            <a:endParaRPr lang="en-US" altLang="zh-CN" dirty="0">
              <a:solidFill>
                <a:srgbClr val="121212"/>
              </a:solidFill>
              <a:latin typeface="Times New Roman" panose="02020603050405020304" pitchFamily="18" charset="0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9BF7BD-8C5F-4F0C-83E1-4E200CF5A64B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9BF7BD-8C5F-4F0C-83E1-4E200CF5A64B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9BF7BD-8C5F-4F0C-83E1-4E200CF5A64B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/>
            <a:endParaRPr lang="zh-CN" altLang="en-US" dirty="0">
              <a:solidFill>
                <a:srgbClr val="121212"/>
              </a:solidFill>
              <a:latin typeface="Times New Roman" panose="02020603050405020304" pitchFamily="18" charset="0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9BF7BD-8C5F-4F0C-83E1-4E200CF5A64B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/>
            <a:endParaRPr lang="en-US" altLang="zh-CN" dirty="0">
              <a:solidFill>
                <a:srgbClr val="121212"/>
              </a:solidFill>
              <a:latin typeface="Times New Roman" panose="02020603050405020304" pitchFamily="18" charset="0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9BF7BD-8C5F-4F0C-83E1-4E200CF5A64B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/>
            <a:endParaRPr lang="zh-CN" altLang="en-US" dirty="0">
              <a:solidFill>
                <a:srgbClr val="121212"/>
              </a:solidFill>
              <a:latin typeface="Times New Roman" panose="02020603050405020304" pitchFamily="18" charset="0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9BF7BD-8C5F-4F0C-83E1-4E200CF5A64B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/>
            <a:endParaRPr lang="zh-CN" altLang="en-US" dirty="0">
              <a:solidFill>
                <a:srgbClr val="121212"/>
              </a:solidFill>
              <a:latin typeface="Times New Roman" panose="02020603050405020304" pitchFamily="18" charset="0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9BF7BD-8C5F-4F0C-83E1-4E200CF5A64B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/>
            <a:endParaRPr lang="zh-CN" altLang="en-US" dirty="0">
              <a:solidFill>
                <a:srgbClr val="121212"/>
              </a:solidFill>
              <a:latin typeface="Times New Roman" panose="02020603050405020304" pitchFamily="18" charset="0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9BF7BD-8C5F-4F0C-83E1-4E200CF5A64B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/>
            <a:endParaRPr lang="zh-CN" altLang="en-US" dirty="0">
              <a:solidFill>
                <a:srgbClr val="121212"/>
              </a:solidFill>
              <a:latin typeface="Times New Roman" panose="02020603050405020304" pitchFamily="18" charset="0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9BF7BD-8C5F-4F0C-83E1-4E200CF5A64B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/>
            <a:endParaRPr lang="zh-CN" altLang="en-US" dirty="0">
              <a:solidFill>
                <a:srgbClr val="121212"/>
              </a:solidFill>
              <a:latin typeface="Times New Roman" panose="02020603050405020304" pitchFamily="18" charset="0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9BF7BD-8C5F-4F0C-83E1-4E200CF5A64B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/>
            <a:endParaRPr lang="zh-CN" altLang="en-US" dirty="0">
              <a:solidFill>
                <a:srgbClr val="121212"/>
              </a:solidFill>
              <a:latin typeface="Times New Roman" panose="02020603050405020304" pitchFamily="18" charset="0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9BF7BD-8C5F-4F0C-83E1-4E200CF5A64B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image" Target="../media/image2.png"/><Relationship Id="rId8" Type="http://schemas.openxmlformats.org/officeDocument/2006/relationships/image" Target="../media/image1.png"/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0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FD26A-7E0E-4071-8FEE-950E4CBA7DE3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0ECBB-EFA0-4B67-A466-676224D8611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075AD-3BFD-4B29-9E36-825E47537B02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0ECBB-EFA0-4B67-A466-676224D8611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5ED2D-F9A0-470E-8F98-3A1A987E6AC4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0ECBB-EFA0-4B67-A466-676224D8611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>
            <a:lvl1pPr>
              <a:defRPr>
                <a:latin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>
            <a:lvl1pPr>
              <a:defRPr>
                <a:latin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grpSp>
        <p:nvGrpSpPr>
          <p:cNvPr id="10" name="组合 9"/>
          <p:cNvGrpSpPr/>
          <p:nvPr userDrawn="1"/>
        </p:nvGrpSpPr>
        <p:grpSpPr>
          <a:xfrm>
            <a:off x="7762875" y="22860"/>
            <a:ext cx="4368800" cy="795020"/>
            <a:chOff x="12129" y="54"/>
            <a:chExt cx="6880" cy="1252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98" y="264"/>
              <a:ext cx="2924" cy="788"/>
            </a:xfrm>
            <a:prstGeom prst="rect">
              <a:avLst/>
            </a:prstGeom>
          </p:spPr>
        </p:pic>
        <p:pic>
          <p:nvPicPr>
            <p:cNvPr id="12" name="图片 11" descr="output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2129" y="315"/>
              <a:ext cx="2443" cy="825"/>
            </a:xfrm>
            <a:prstGeom prst="rect">
              <a:avLst/>
            </a:prstGeom>
          </p:spPr>
        </p:pic>
        <p:pic>
          <p:nvPicPr>
            <p:cNvPr id="13" name="图片 12" descr="640_22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7757" y="54"/>
              <a:ext cx="1253" cy="1253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0DBAF-F98F-4CB4-89EC-246D5D3A1E15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0ECBB-EFA0-4B67-A466-676224D8611D}" type="slidenum">
              <a:rPr lang="zh-CN" altLang="en-US" smtClean="0"/>
            </a:fld>
            <a:endParaRPr lang="zh-CN" altLang="en-US"/>
          </a:p>
        </p:txBody>
      </p:sp>
      <p:sp>
        <p:nvSpPr>
          <p:cNvPr id="10" name="文本框 9"/>
          <p:cNvSpPr txBox="1"/>
          <p:nvPr userDrawn="1"/>
        </p:nvSpPr>
        <p:spPr>
          <a:xfrm>
            <a:off x="11720830" y="2121535"/>
            <a:ext cx="4064000" cy="4235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20000"/>
              </a:lnSpc>
            </a:pPr>
            <a:endParaRPr lang="zh-CN" altLang="en-US" dirty="0" smtClean="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5F757-081C-45FA-9E86-6496358FCDF5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0ECBB-EFA0-4B67-A466-676224D8611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BA35F-E6EC-4254-B83D-23AB1A0338AF}" type="datetime1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0ECBB-EFA0-4B67-A466-676224D8611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AA598-B4C7-420A-879F-C8F3DF2C9C39}" type="datetime1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0ECBB-EFA0-4B67-A466-676224D8611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A73B4-2EEB-4EE8-9094-BB16A40BAD19}" type="datetime1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0ECBB-EFA0-4B67-A466-676224D8611D}" type="slidenum">
              <a:rPr lang="zh-CN" altLang="en-US" smtClean="0"/>
            </a:fld>
            <a:endParaRPr lang="zh-CN" altLang="en-US"/>
          </a:p>
        </p:txBody>
      </p:sp>
      <p:grpSp>
        <p:nvGrpSpPr>
          <p:cNvPr id="10" name="组合 9"/>
          <p:cNvGrpSpPr/>
          <p:nvPr userDrawn="1"/>
        </p:nvGrpSpPr>
        <p:grpSpPr>
          <a:xfrm>
            <a:off x="7762875" y="22860"/>
            <a:ext cx="4368800" cy="795020"/>
            <a:chOff x="12129" y="54"/>
            <a:chExt cx="6880" cy="1252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98" y="264"/>
              <a:ext cx="2924" cy="788"/>
            </a:xfrm>
            <a:prstGeom prst="rect">
              <a:avLst/>
            </a:prstGeom>
          </p:spPr>
        </p:pic>
        <p:pic>
          <p:nvPicPr>
            <p:cNvPr id="12" name="图片 11" descr="output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129" y="315"/>
              <a:ext cx="2443" cy="825"/>
            </a:xfrm>
            <a:prstGeom prst="rect">
              <a:avLst/>
            </a:prstGeom>
          </p:spPr>
        </p:pic>
        <p:pic>
          <p:nvPicPr>
            <p:cNvPr id="13" name="图片 12" descr="640_2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757" y="54"/>
              <a:ext cx="1253" cy="1253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78657-B407-431F-B4BB-1269114F4E97}" type="datetime1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0ECBB-EFA0-4B67-A466-676224D8611D}" type="slidenum">
              <a:rPr lang="zh-CN" altLang="en-US" smtClean="0"/>
            </a:fld>
            <a:endParaRPr lang="zh-CN" altLang="en-US"/>
          </a:p>
        </p:txBody>
      </p:sp>
      <p:grpSp>
        <p:nvGrpSpPr>
          <p:cNvPr id="10" name="组合 9"/>
          <p:cNvGrpSpPr/>
          <p:nvPr userDrawn="1"/>
        </p:nvGrpSpPr>
        <p:grpSpPr>
          <a:xfrm>
            <a:off x="7762875" y="22860"/>
            <a:ext cx="4368800" cy="795020"/>
            <a:chOff x="12129" y="54"/>
            <a:chExt cx="6880" cy="1252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98" y="264"/>
              <a:ext cx="2924" cy="788"/>
            </a:xfrm>
            <a:prstGeom prst="rect">
              <a:avLst/>
            </a:prstGeom>
          </p:spPr>
        </p:pic>
        <p:pic>
          <p:nvPicPr>
            <p:cNvPr id="12" name="图片 11" descr="output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129" y="315"/>
              <a:ext cx="2443" cy="825"/>
            </a:xfrm>
            <a:prstGeom prst="rect">
              <a:avLst/>
            </a:prstGeom>
          </p:spPr>
        </p:pic>
        <p:pic>
          <p:nvPicPr>
            <p:cNvPr id="13" name="图片 12" descr="640_2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757" y="54"/>
              <a:ext cx="1253" cy="1253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33F97-0E48-4E63-8A52-7B7328E6DCEF}" type="datetime1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0ECBB-EFA0-4B67-A466-676224D8611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2FED4-0A87-4B12-BF89-5FD3C48FE40E}" type="datetime1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0ECBB-EFA0-4B67-A466-676224D8611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1" Type="http://schemas.openxmlformats.org/officeDocument/2006/relationships/theme" Target="../theme/theme2.xml"/><Relationship Id="rId20" Type="http://schemas.openxmlformats.org/officeDocument/2006/relationships/tags" Target="../tags/tag62.xml"/><Relationship Id="rId2" Type="http://schemas.openxmlformats.org/officeDocument/2006/relationships/slideLayout" Target="../slideLayouts/slideLayout13.xml"/><Relationship Id="rId19" Type="http://schemas.openxmlformats.org/officeDocument/2006/relationships/image" Target="../media/image3.png"/><Relationship Id="rId18" Type="http://schemas.openxmlformats.org/officeDocument/2006/relationships/image" Target="../media/image2.png"/><Relationship Id="rId17" Type="http://schemas.openxmlformats.org/officeDocument/2006/relationships/image" Target="../media/image1.png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68B58-755D-4A30-93F4-1D3BF0D2E1B4}" type="datetime1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30ECBB-EFA0-4B67-A466-676224D8611D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grpSp>
        <p:nvGrpSpPr>
          <p:cNvPr id="10" name="组合 9"/>
          <p:cNvGrpSpPr/>
          <p:nvPr userDrawn="1"/>
        </p:nvGrpSpPr>
        <p:grpSpPr>
          <a:xfrm>
            <a:off x="7762875" y="22860"/>
            <a:ext cx="4368800" cy="795020"/>
            <a:chOff x="12129" y="54"/>
            <a:chExt cx="6880" cy="1252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98" y="264"/>
              <a:ext cx="2924" cy="788"/>
            </a:xfrm>
            <a:prstGeom prst="rect">
              <a:avLst/>
            </a:prstGeom>
          </p:spPr>
        </p:pic>
        <p:pic>
          <p:nvPicPr>
            <p:cNvPr id="12" name="图片 11" descr="output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12129" y="315"/>
              <a:ext cx="2443" cy="825"/>
            </a:xfrm>
            <a:prstGeom prst="rect">
              <a:avLst/>
            </a:prstGeom>
          </p:spPr>
        </p:pic>
        <p:pic>
          <p:nvPicPr>
            <p:cNvPr id="13" name="图片 12" descr="640_22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17757" y="54"/>
              <a:ext cx="1253" cy="1253"/>
            </a:xfrm>
            <a:prstGeom prst="rect">
              <a:avLst/>
            </a:prstGeom>
          </p:spPr>
        </p:pic>
      </p:grpSp>
    </p:spTree>
    <p:custDataLst>
      <p:tags r:id="rId20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Times New Roman" panose="02020603050405020304" pitchFamily="18" charset="0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Times New Roman" panose="02020603050405020304" pitchFamily="18" charset="0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Times New Roman" panose="02020603050405020304" pitchFamily="18" charset="0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Times New Roman" panose="02020603050405020304" pitchFamily="18" charset="0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Times New Roman" panose="02020603050405020304" pitchFamily="18" charset="0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Times New Roman" panose="0202060305040502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0" Type="http://schemas.openxmlformats.org/officeDocument/2006/relationships/notesSlide" Target="../notesSlides/notesSlide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0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1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0.jpe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2.x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20.jpeg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5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6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9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9" Type="http://schemas.microsoft.com/office/2007/relationships/media" Target="../media/audio2.wav"/><Relationship Id="rId8" Type="http://schemas.openxmlformats.org/officeDocument/2006/relationships/audio" Target="../media/audio2.wav"/><Relationship Id="rId7" Type="http://schemas.openxmlformats.org/officeDocument/2006/relationships/image" Target="../media/image10.png"/><Relationship Id="rId6" Type="http://schemas.microsoft.com/office/2007/relationships/media" Target="../media/audio1.wav"/><Relationship Id="rId5" Type="http://schemas.openxmlformats.org/officeDocument/2006/relationships/audio" Target="../media/audio1.wav"/><Relationship Id="rId4" Type="http://schemas.openxmlformats.org/officeDocument/2006/relationships/image" Target="../media/image9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3" Type="http://schemas.openxmlformats.org/officeDocument/2006/relationships/notesSlide" Target="../notesSlides/notesSlide3.xml"/><Relationship Id="rId12" Type="http://schemas.openxmlformats.org/officeDocument/2006/relationships/slideLayout" Target="../slideLayouts/slideLayout2.xml"/><Relationship Id="rId11" Type="http://schemas.microsoft.com/office/2007/relationships/media" Target="../media/audio3.wav"/><Relationship Id="rId10" Type="http://schemas.openxmlformats.org/officeDocument/2006/relationships/audio" Target="../media/audio3.wav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4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19.png"/><Relationship Id="rId7" Type="http://schemas.openxmlformats.org/officeDocument/2006/relationships/tags" Target="../tags/tag6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0" Type="http://schemas.openxmlformats.org/officeDocument/2006/relationships/notesSlide" Target="../notesSlides/notesSlide6.xml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0.jpe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9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1"/>
          <p:cNvSpPr txBox="1"/>
          <p:nvPr/>
        </p:nvSpPr>
        <p:spPr>
          <a:xfrm>
            <a:off x="2586990" y="3124200"/>
            <a:ext cx="7313295" cy="15297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30000"/>
              </a:lnSpc>
            </a:pPr>
            <a:r>
              <a:rPr lang="en-US" altLang="zh-CN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Yayue Deng(</a:t>
            </a:r>
            <a:r>
              <a:rPr lang="zh-CN" altLang="en-US" sz="16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邓雅月</a:t>
            </a:r>
            <a:r>
              <a:rPr lang="en-US" altLang="zh-CN" sz="16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)</a:t>
            </a:r>
            <a:r>
              <a:rPr lang="en-US" altLang="zh-CN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 Jinlong Xue, Yukang Jia, Qifei Li, Yichen Han, Fengping Wang, Yingming Gao, Dengfeng Ke, Ya Li</a:t>
            </a:r>
            <a:endParaRPr lang="en-US" altLang="zh-CN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lnSpc>
                <a:spcPct val="130000"/>
              </a:lnSpc>
            </a:pPr>
            <a:r>
              <a:rPr lang="en-US" altLang="zh-CN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Beijing University of Posts and Telecommunications</a:t>
            </a:r>
            <a:endParaRPr lang="en-US" altLang="zh-CN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lnSpc>
                <a:spcPct val="130000"/>
              </a:lnSpc>
            </a:pPr>
            <a:r>
              <a:rPr lang="en-US" altLang="zh-CN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Artificial Intelligence for Affective Interaction</a:t>
            </a:r>
            <a:endParaRPr lang="en-US" altLang="zh-CN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555750" y="1371600"/>
            <a:ext cx="9554210" cy="184912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>
              <a:lnSpc>
                <a:spcPct val="12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CONCSS: Contrastive-based Context Comprehension </a:t>
            </a:r>
            <a:endParaRPr lang="en-US" altLang="zh-CN" sz="28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for Dialogue-appropriate Prosody </a:t>
            </a:r>
            <a:endParaRPr lang="en-US" altLang="zh-CN" sz="28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in Conversational Speech Synthesis</a:t>
            </a:r>
            <a:endParaRPr lang="en-US" altLang="zh-CN" sz="28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5731773" y="-64794"/>
            <a:ext cx="5919404" cy="1442737"/>
            <a:chOff x="13471" y="-213"/>
            <a:chExt cx="8388" cy="1743"/>
          </a:xfrm>
        </p:grpSpPr>
        <p:pic>
          <p:nvPicPr>
            <p:cNvPr id="24" name="图片 23" descr="output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3471" y="105"/>
              <a:ext cx="3258" cy="1100"/>
            </a:xfrm>
            <a:prstGeom prst="rect">
              <a:avLst/>
            </a:prstGeom>
          </p:spPr>
        </p:pic>
        <p:pic>
          <p:nvPicPr>
            <p:cNvPr id="25" name="图片 24" descr="640_2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115" y="-213"/>
              <a:ext cx="1744" cy="1743"/>
            </a:xfrm>
            <a:prstGeom prst="rect">
              <a:avLst/>
            </a:prstGeom>
          </p:spPr>
        </p:pic>
      </p:grpSp>
      <p:pic>
        <p:nvPicPr>
          <p:cNvPr id="17" name="图片 1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420" y="198120"/>
            <a:ext cx="2902585" cy="783890"/>
          </a:xfrm>
          <a:prstGeom prst="rect">
            <a:avLst/>
          </a:prstGeom>
        </p:spPr>
      </p:pic>
      <p:pic>
        <p:nvPicPr>
          <p:cNvPr id="21" name="图片 20" descr="DSC_67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2355" y="4632325"/>
            <a:ext cx="1263015" cy="1651635"/>
          </a:xfrm>
          <a:prstGeom prst="rect">
            <a:avLst/>
          </a:prstGeom>
        </p:spPr>
      </p:pic>
      <p:sp>
        <p:nvSpPr>
          <p:cNvPr id="29" name="文本框 28"/>
          <p:cNvSpPr txBox="1"/>
          <p:nvPr/>
        </p:nvSpPr>
        <p:spPr>
          <a:xfrm>
            <a:off x="1023620" y="6338570"/>
            <a:ext cx="1607185" cy="4235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</a:pPr>
            <a:r>
              <a:rPr lang="en-US" altLang="zh-CN" dirty="0" smtClean="0">
                <a:latin typeface="Times New Roman" panose="02020603050405020304" pitchFamily="18" charset="0"/>
                <a:ea typeface="楷体" panose="02010609060101010101" pitchFamily="49" charset="-122"/>
              </a:rPr>
              <a:t>Yayue Deng </a:t>
            </a:r>
            <a:endParaRPr lang="en-US" altLang="zh-CN" dirty="0" smtClean="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pic>
        <p:nvPicPr>
          <p:cNvPr id="31" name="图片 30" descr="citations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5660" y="4699000"/>
            <a:ext cx="1162050" cy="1598295"/>
          </a:xfrm>
          <a:prstGeom prst="rect">
            <a:avLst/>
          </a:prstGeom>
        </p:spPr>
      </p:pic>
      <p:sp>
        <p:nvSpPr>
          <p:cNvPr id="32" name="文本框 31"/>
          <p:cNvSpPr txBox="1"/>
          <p:nvPr/>
        </p:nvSpPr>
        <p:spPr>
          <a:xfrm>
            <a:off x="3298825" y="6333490"/>
            <a:ext cx="1607185" cy="4235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</a:pPr>
            <a:r>
              <a:rPr lang="en-US" altLang="zh-CN" dirty="0" smtClean="0">
                <a:latin typeface="Times New Roman" panose="02020603050405020304" pitchFamily="18" charset="0"/>
                <a:ea typeface="楷体" panose="02010609060101010101" pitchFamily="49" charset="-122"/>
              </a:rPr>
              <a:t>Jinlong Xue</a:t>
            </a:r>
            <a:endParaRPr lang="en-US" altLang="zh-CN" dirty="0" smtClean="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pic>
        <p:nvPicPr>
          <p:cNvPr id="33" name="图片 32" descr="f09e0029dcbe4eef990268bae923da88"/>
          <p:cNvPicPr>
            <a:picLocks noChangeAspect="1"/>
          </p:cNvPicPr>
          <p:nvPr/>
        </p:nvPicPr>
        <p:blipFill>
          <a:blip r:embed="rId6"/>
          <a:srcRect l="2550" t="682" r="5477" b="50376"/>
          <a:stretch>
            <a:fillRect/>
          </a:stretch>
        </p:blipFill>
        <p:spPr>
          <a:xfrm>
            <a:off x="7618095" y="4766945"/>
            <a:ext cx="1617345" cy="1504315"/>
          </a:xfrm>
          <a:prstGeom prst="rect">
            <a:avLst/>
          </a:prstGeom>
        </p:spPr>
      </p:pic>
      <p:pic>
        <p:nvPicPr>
          <p:cNvPr id="34" name="图片 33" descr="D38B8A8D1003099A00DF8B4D6BE_186CDFC4_310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49205" y="4767580"/>
            <a:ext cx="1437005" cy="1534160"/>
          </a:xfrm>
          <a:prstGeom prst="rect">
            <a:avLst/>
          </a:prstGeom>
        </p:spPr>
      </p:pic>
      <p:sp>
        <p:nvSpPr>
          <p:cNvPr id="35" name="文本框 34"/>
          <p:cNvSpPr txBox="1"/>
          <p:nvPr/>
        </p:nvSpPr>
        <p:spPr>
          <a:xfrm>
            <a:off x="7712075" y="6333490"/>
            <a:ext cx="1607185" cy="4235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</a:pPr>
            <a:r>
              <a:rPr lang="en-US" altLang="zh-CN" dirty="0" smtClean="0">
                <a:latin typeface="Times New Roman" panose="02020603050405020304" pitchFamily="18" charset="0"/>
                <a:ea typeface="楷体" panose="02010609060101010101" pitchFamily="49" charset="-122"/>
              </a:rPr>
              <a:t>Dengfeng Ke</a:t>
            </a:r>
            <a:endParaRPr lang="en-US" altLang="zh-CN" dirty="0" smtClean="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10433050" y="6325235"/>
            <a:ext cx="1607185" cy="4235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</a:pPr>
            <a:r>
              <a:rPr lang="en-US" altLang="zh-CN" dirty="0" smtClean="0">
                <a:latin typeface="Times New Roman" panose="02020603050405020304" pitchFamily="18" charset="0"/>
                <a:ea typeface="楷体" panose="02010609060101010101" pitchFamily="49" charset="-122"/>
              </a:rPr>
              <a:t>Ya Li</a:t>
            </a:r>
            <a:endParaRPr lang="en-US" altLang="zh-CN" dirty="0" smtClean="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pic>
        <p:nvPicPr>
          <p:cNvPr id="2" name="图片 1" descr="DSC_5074_294x418"/>
          <p:cNvPicPr>
            <a:picLocks noChangeAspect="1"/>
          </p:cNvPicPr>
          <p:nvPr/>
        </p:nvPicPr>
        <p:blipFill>
          <a:blip r:embed="rId8"/>
          <a:srcRect t="6521"/>
          <a:stretch>
            <a:fillRect/>
          </a:stretch>
        </p:blipFill>
        <p:spPr>
          <a:xfrm>
            <a:off x="5528945" y="4682490"/>
            <a:ext cx="1226185" cy="162941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5457825" y="6333490"/>
            <a:ext cx="1607185" cy="4235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</a:pPr>
            <a:r>
              <a:rPr lang="en-US" altLang="zh-CN" dirty="0" smtClean="0">
                <a:latin typeface="Times New Roman" panose="02020603050405020304" pitchFamily="18" charset="0"/>
                <a:ea typeface="楷体" panose="02010609060101010101" pitchFamily="49" charset="-122"/>
              </a:rPr>
              <a:t>Yingming Gao</a:t>
            </a:r>
            <a:endParaRPr lang="en-US" altLang="zh-CN" dirty="0" smtClean="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文本框 2"/>
          <p:cNvSpPr txBox="1"/>
          <p:nvPr/>
        </p:nvSpPr>
        <p:spPr>
          <a:xfrm>
            <a:off x="212145" y="66406"/>
            <a:ext cx="1045146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4572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sz="3200" b="1" dirty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Proposed Method</a:t>
            </a:r>
            <a:endParaRPr lang="en-US" sz="3200" b="1" dirty="0">
              <a:solidFill>
                <a:srgbClr val="4472C4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18" name="组合 17"/>
          <p:cNvGrpSpPr/>
          <p:nvPr/>
        </p:nvGrpSpPr>
        <p:grpSpPr>
          <a:xfrm rot="16200000">
            <a:off x="11168377" y="5834377"/>
            <a:ext cx="1037866" cy="1009380"/>
            <a:chOff x="0" y="3725502"/>
            <a:chExt cx="3657600" cy="3132498"/>
          </a:xfrm>
        </p:grpSpPr>
        <p:sp>
          <p:nvSpPr>
            <p:cNvPr id="19" name="直角三角形 18"/>
            <p:cNvSpPr/>
            <p:nvPr/>
          </p:nvSpPr>
          <p:spPr>
            <a:xfrm>
              <a:off x="0" y="4432300"/>
              <a:ext cx="2832320" cy="2425700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任意多边形: 形状 27"/>
            <p:cNvSpPr/>
            <p:nvPr/>
          </p:nvSpPr>
          <p:spPr>
            <a:xfrm>
              <a:off x="0" y="3725502"/>
              <a:ext cx="3657600" cy="3132498"/>
            </a:xfrm>
            <a:custGeom>
              <a:avLst/>
              <a:gdLst>
                <a:gd name="connsiteX0" fmla="*/ 0 w 4102100"/>
                <a:gd name="connsiteY0" fmla="*/ 0 h 3513184"/>
                <a:gd name="connsiteX1" fmla="*/ 4102100 w 4102100"/>
                <a:gd name="connsiteY1" fmla="*/ 3513184 h 3513184"/>
                <a:gd name="connsiteX2" fmla="*/ 3441700 w 4102100"/>
                <a:gd name="connsiteY2" fmla="*/ 3513184 h 3513184"/>
                <a:gd name="connsiteX3" fmla="*/ 0 w 4102100"/>
                <a:gd name="connsiteY3" fmla="*/ 565590 h 3513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02100" h="3513184">
                  <a:moveTo>
                    <a:pt x="0" y="0"/>
                  </a:moveTo>
                  <a:lnTo>
                    <a:pt x="4102100" y="3513184"/>
                  </a:lnTo>
                  <a:lnTo>
                    <a:pt x="3441700" y="3513184"/>
                  </a:lnTo>
                  <a:lnTo>
                    <a:pt x="0" y="56559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783590" y="1078865"/>
            <a:ext cx="10399395" cy="545465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285750" lvl="0" indent="-285750" algn="just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121212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Pretext tasks are self-supervised tasks that act as an important strategy to learn representations of the data using pseudolabels</a:t>
            </a:r>
            <a:endParaRPr lang="en-US" altLang="zh-CN" dirty="0">
              <a:solidFill>
                <a:srgbClr val="121212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lvl="0" indent="0" algn="just" fontAlgn="auto">
              <a:lnSpc>
                <a:spcPct val="150000"/>
              </a:lnSpc>
              <a:buFont typeface="Wingdings" panose="05000000000000000000" pitchFamily="2" charset="2"/>
              <a:buNone/>
            </a:pPr>
            <a:endParaRPr lang="en-US" altLang="zh-CN" dirty="0">
              <a:solidFill>
                <a:srgbClr val="121212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lvl="0" indent="0" algn="just" fontAlgn="auto">
              <a:lnSpc>
                <a:spcPct val="150000"/>
              </a:lnSpc>
              <a:buFont typeface="Wingdings" panose="05000000000000000000" pitchFamily="2" charset="2"/>
              <a:buNone/>
            </a:pPr>
            <a:endParaRPr lang="en-US" altLang="zh-CN" dirty="0">
              <a:solidFill>
                <a:srgbClr val="121212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lvl="0" indent="0" algn="just" fontAlgn="auto">
              <a:lnSpc>
                <a:spcPct val="150000"/>
              </a:lnSpc>
              <a:buFont typeface="Wingdings" panose="05000000000000000000" pitchFamily="2" charset="2"/>
              <a:buNone/>
            </a:pPr>
            <a:endParaRPr lang="en-US" altLang="zh-CN" dirty="0">
              <a:solidFill>
                <a:srgbClr val="121212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lvl="0" indent="0" algn="just" fontAlgn="auto">
              <a:lnSpc>
                <a:spcPct val="150000"/>
              </a:lnSpc>
              <a:buFont typeface="Wingdings" panose="05000000000000000000" pitchFamily="2" charset="2"/>
              <a:buNone/>
            </a:pPr>
            <a:endParaRPr lang="en-US" altLang="zh-CN" dirty="0">
              <a:solidFill>
                <a:srgbClr val="121212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lvl="0" indent="0" algn="just" fontAlgn="auto">
              <a:lnSpc>
                <a:spcPct val="150000"/>
              </a:lnSpc>
              <a:buFont typeface="Wingdings" panose="05000000000000000000" pitchFamily="2" charset="2"/>
              <a:buNone/>
            </a:pPr>
            <a:endParaRPr lang="en-US" altLang="zh-CN" dirty="0">
              <a:solidFill>
                <a:srgbClr val="121212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lvl="0" indent="0" algn="just" fontAlgn="auto">
              <a:lnSpc>
                <a:spcPct val="150000"/>
              </a:lnSpc>
              <a:buFont typeface="Wingdings" panose="05000000000000000000" pitchFamily="2" charset="2"/>
              <a:buNone/>
            </a:pPr>
            <a:endParaRPr lang="en-US" altLang="zh-CN" dirty="0">
              <a:solidFill>
                <a:srgbClr val="121212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lvl="0" indent="0" algn="just" fontAlgn="auto">
              <a:lnSpc>
                <a:spcPct val="150000"/>
              </a:lnSpc>
              <a:buFont typeface="Wingdings" panose="05000000000000000000" pitchFamily="2" charset="2"/>
              <a:buNone/>
            </a:pPr>
            <a:endParaRPr lang="en-US" altLang="zh-CN" dirty="0">
              <a:solidFill>
                <a:srgbClr val="121212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lvl="0" indent="0" algn="just" fontAlgn="auto">
              <a:lnSpc>
                <a:spcPct val="150000"/>
              </a:lnSpc>
              <a:buFont typeface="Wingdings" panose="05000000000000000000" pitchFamily="2" charset="2"/>
              <a:buNone/>
            </a:pPr>
            <a:endParaRPr lang="en-US" altLang="zh-CN" dirty="0">
              <a:solidFill>
                <a:srgbClr val="121212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285750" lvl="0" indent="-285750" algn="just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We design </a:t>
            </a:r>
            <a:r>
              <a:rPr lang="en-US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a novel pretext task</a:t>
            </a:r>
            <a:r>
              <a:rPr lang="en-US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 that forces the context encoder to generate distinct representations for diverse scenarios, thereby inducing context-related distinctiveness of prosody</a:t>
            </a:r>
            <a:endParaRPr lang="en-US" altLang="zh-CN" dirty="0">
              <a:solidFill>
                <a:srgbClr val="121212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lvl="0" indent="0" algn="just" fontAlgn="auto">
              <a:lnSpc>
                <a:spcPct val="150000"/>
              </a:lnSpc>
              <a:buFont typeface="Wingdings" panose="05000000000000000000" pitchFamily="2" charset="2"/>
              <a:buNone/>
            </a:pPr>
            <a:endParaRPr lang="en-US" altLang="zh-CN" dirty="0">
              <a:solidFill>
                <a:srgbClr val="121212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lvl="1" indent="0" algn="just" fontAlgn="auto">
              <a:lnSpc>
                <a:spcPct val="150000"/>
              </a:lnSpc>
              <a:buFont typeface="Wingdings" panose="05000000000000000000" pitchFamily="2" charset="2"/>
              <a:buNone/>
            </a:pPr>
            <a:endParaRPr lang="en-US" altLang="zh-CN" dirty="0">
              <a:solidFill>
                <a:srgbClr val="121212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285750" indent="-285750" algn="just" fontAlgn="auto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altLang="zh-CN" dirty="0">
              <a:solidFill>
                <a:srgbClr val="121212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0ECBB-EFA0-4B67-A466-676224D8611D}" type="slidenum">
              <a:rPr lang="zh-CN" altLang="en-US" smtClean="0"/>
            </a:fld>
            <a:endParaRPr lang="zh-CN" altLang="en-US" dirty="0"/>
          </a:p>
        </p:txBody>
      </p:sp>
      <p:grpSp>
        <p:nvGrpSpPr>
          <p:cNvPr id="10" name="组合 9"/>
          <p:cNvGrpSpPr/>
          <p:nvPr/>
        </p:nvGrpSpPr>
        <p:grpSpPr>
          <a:xfrm>
            <a:off x="7762875" y="22860"/>
            <a:ext cx="4368800" cy="795020"/>
            <a:chOff x="12129" y="54"/>
            <a:chExt cx="6880" cy="1252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98" y="264"/>
              <a:ext cx="2924" cy="788"/>
            </a:xfrm>
            <a:prstGeom prst="rect">
              <a:avLst/>
            </a:prstGeom>
          </p:spPr>
        </p:pic>
        <p:pic>
          <p:nvPicPr>
            <p:cNvPr id="12" name="图片 11" descr="output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129" y="315"/>
              <a:ext cx="2443" cy="825"/>
            </a:xfrm>
            <a:prstGeom prst="rect">
              <a:avLst/>
            </a:prstGeom>
          </p:spPr>
        </p:pic>
        <p:pic>
          <p:nvPicPr>
            <p:cNvPr id="13" name="图片 12" descr="640_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757" y="54"/>
              <a:ext cx="1253" cy="1253"/>
            </a:xfrm>
            <a:prstGeom prst="rect">
              <a:avLst/>
            </a:prstGeom>
          </p:spPr>
        </p:pic>
      </p:grpSp>
      <p:pic>
        <p:nvPicPr>
          <p:cNvPr id="3" name="图片 2" descr="171126916554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9935" y="1732915"/>
            <a:ext cx="3224530" cy="3515360"/>
          </a:xfrm>
          <a:prstGeom prst="rect">
            <a:avLst/>
          </a:prstGeom>
        </p:spPr>
      </p:pic>
      <p:pic>
        <p:nvPicPr>
          <p:cNvPr id="5" name="图片 4" descr="171126915126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4705" y="2151380"/>
            <a:ext cx="2802890" cy="3022600"/>
          </a:xfrm>
          <a:prstGeom prst="rect">
            <a:avLst/>
          </a:prstGeom>
        </p:spPr>
      </p:pic>
      <p:pic>
        <p:nvPicPr>
          <p:cNvPr id="6" name="图片 5" descr="171126921779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54120" y="2334260"/>
            <a:ext cx="4358005" cy="250444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274955" y="6424930"/>
            <a:ext cx="9330055" cy="4235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20000"/>
              </a:lnSpc>
            </a:pPr>
            <a:r>
              <a:rPr lang="en-US" altLang="zh-CN" sz="900" dirty="0">
                <a:solidFill>
                  <a:srgbClr val="121212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Example inspired from “Self-Supervised Learning of Pretext-Invariant Representations.” (Misra et al. Proceedings of the IEEE/CVF conference on computer vision and pattern recognition. 2020)</a:t>
            </a:r>
            <a:endParaRPr lang="en-US" altLang="zh-CN" sz="900" dirty="0">
              <a:solidFill>
                <a:srgbClr val="121212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algn="l">
              <a:lnSpc>
                <a:spcPct val="120000"/>
              </a:lnSpc>
            </a:pPr>
            <a:r>
              <a:rPr lang="en-US" altLang="zh-CN" sz="900" dirty="0">
                <a:solidFill>
                  <a:srgbClr val="121212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Example inspired from  “A Simple Framework for Contrastive Learning of Visual Representations.” (</a:t>
            </a:r>
            <a:r>
              <a:rPr lang="en-US" altLang="zh-CN" sz="900" dirty="0">
                <a:solidFill>
                  <a:srgbClr val="121212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Chen, Kornblith, et al. </a:t>
            </a:r>
            <a:r>
              <a:rPr lang="en-US" altLang="zh-CN" sz="900" dirty="0">
                <a:solidFill>
                  <a:srgbClr val="121212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arXiv 2020, arXiv:2002.05709)</a:t>
            </a:r>
            <a:endParaRPr lang="en-US" altLang="zh-CN" sz="900" dirty="0">
              <a:solidFill>
                <a:srgbClr val="121212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文本框 2"/>
          <p:cNvSpPr txBox="1"/>
          <p:nvPr/>
        </p:nvSpPr>
        <p:spPr>
          <a:xfrm>
            <a:off x="212145" y="66406"/>
            <a:ext cx="1045146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4572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sz="3200" b="1" dirty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Proposed Method</a:t>
            </a:r>
            <a:endParaRPr lang="en-US" sz="3200" b="1" dirty="0">
              <a:solidFill>
                <a:srgbClr val="4472C4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18" name="组合 17"/>
          <p:cNvGrpSpPr/>
          <p:nvPr/>
        </p:nvGrpSpPr>
        <p:grpSpPr>
          <a:xfrm rot="16200000">
            <a:off x="11168377" y="5834377"/>
            <a:ext cx="1037866" cy="1009380"/>
            <a:chOff x="0" y="3725502"/>
            <a:chExt cx="3657600" cy="3132498"/>
          </a:xfrm>
        </p:grpSpPr>
        <p:sp>
          <p:nvSpPr>
            <p:cNvPr id="19" name="直角三角形 18"/>
            <p:cNvSpPr/>
            <p:nvPr/>
          </p:nvSpPr>
          <p:spPr>
            <a:xfrm>
              <a:off x="0" y="4432300"/>
              <a:ext cx="2832320" cy="2425700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任意多边形: 形状 27"/>
            <p:cNvSpPr/>
            <p:nvPr/>
          </p:nvSpPr>
          <p:spPr>
            <a:xfrm>
              <a:off x="0" y="3725502"/>
              <a:ext cx="3657600" cy="3132498"/>
            </a:xfrm>
            <a:custGeom>
              <a:avLst/>
              <a:gdLst>
                <a:gd name="connsiteX0" fmla="*/ 0 w 4102100"/>
                <a:gd name="connsiteY0" fmla="*/ 0 h 3513184"/>
                <a:gd name="connsiteX1" fmla="*/ 4102100 w 4102100"/>
                <a:gd name="connsiteY1" fmla="*/ 3513184 h 3513184"/>
                <a:gd name="connsiteX2" fmla="*/ 3441700 w 4102100"/>
                <a:gd name="connsiteY2" fmla="*/ 3513184 h 3513184"/>
                <a:gd name="connsiteX3" fmla="*/ 0 w 4102100"/>
                <a:gd name="connsiteY3" fmla="*/ 565590 h 3513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02100" h="3513184">
                  <a:moveTo>
                    <a:pt x="0" y="0"/>
                  </a:moveTo>
                  <a:lnTo>
                    <a:pt x="4102100" y="3513184"/>
                  </a:lnTo>
                  <a:lnTo>
                    <a:pt x="3441700" y="3513184"/>
                  </a:lnTo>
                  <a:lnTo>
                    <a:pt x="0" y="56559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0ECBB-EFA0-4B67-A466-676224D8611D}" type="slidenum">
              <a:rPr lang="zh-CN" altLang="en-US" smtClean="0"/>
            </a:fld>
            <a:endParaRPr lang="zh-CN" altLang="en-US" dirty="0"/>
          </a:p>
        </p:txBody>
      </p:sp>
      <p:grpSp>
        <p:nvGrpSpPr>
          <p:cNvPr id="10" name="组合 9"/>
          <p:cNvGrpSpPr/>
          <p:nvPr/>
        </p:nvGrpSpPr>
        <p:grpSpPr>
          <a:xfrm>
            <a:off x="7762875" y="22860"/>
            <a:ext cx="4368800" cy="795020"/>
            <a:chOff x="12129" y="54"/>
            <a:chExt cx="6880" cy="1252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98" y="264"/>
              <a:ext cx="2924" cy="788"/>
            </a:xfrm>
            <a:prstGeom prst="rect">
              <a:avLst/>
            </a:prstGeom>
          </p:spPr>
        </p:pic>
        <p:pic>
          <p:nvPicPr>
            <p:cNvPr id="12" name="图片 11" descr="output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129" y="315"/>
              <a:ext cx="2443" cy="825"/>
            </a:xfrm>
            <a:prstGeom prst="rect">
              <a:avLst/>
            </a:prstGeom>
          </p:spPr>
        </p:pic>
        <p:pic>
          <p:nvPicPr>
            <p:cNvPr id="13" name="图片 12" descr="640_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757" y="54"/>
              <a:ext cx="1253" cy="1253"/>
            </a:xfrm>
            <a:prstGeom prst="rect">
              <a:avLst/>
            </a:prstGeom>
          </p:spPr>
        </p:pic>
      </p:grpSp>
      <p:pic>
        <p:nvPicPr>
          <p:cNvPr id="3" name="图片 2" descr="framework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8535" y="2791460"/>
            <a:ext cx="7228840" cy="397383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783590" y="1078865"/>
            <a:ext cx="9252585" cy="2639695"/>
          </a:xfrm>
          <a:prstGeom prst="rect">
            <a:avLst/>
          </a:prstGeom>
        </p:spPr>
        <p:txBody>
          <a:bodyPr wrap="square">
            <a:noAutofit/>
          </a:bodyPr>
          <a:p>
            <a:pPr marL="285750" indent="-285750" algn="just" fontAlgn="auto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b="1" dirty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Context-aware Contrastive Learning in proposed CONCSS framework</a:t>
            </a:r>
            <a:endParaRPr lang="en-US" altLang="zh-CN" b="1" dirty="0">
              <a:solidFill>
                <a:srgbClr val="4472C4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  <a:p>
            <a:pPr marL="742950" lvl="1" indent="-285750" algn="just" fontAlgn="auto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Pre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text task Definition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+mn-ea"/>
            </a:endParaRPr>
          </a:p>
          <a:p>
            <a:pPr marL="742950" lvl="1" indent="-285750" algn="just" fontAlgn="auto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dirty="0">
              <a:solidFill>
                <a:schemeClr val="tx1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+mn-ea"/>
            </a:endParaRPr>
          </a:p>
          <a:p>
            <a:pPr marL="742950" lvl="1" indent="-285750" algn="just" fontAlgn="auto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Sampling Strategy : </a:t>
            </a:r>
            <a:r>
              <a:rPr lang="zh-CN" altLang="en-US" dirty="0">
                <a:solidFill>
                  <a:srgbClr val="121212"/>
                </a:solidFill>
                <a:latin typeface="Times New Roman" panose="02020603050405020304" pitchFamily="18" charset="0"/>
                <a:ea typeface="楷体" panose="02010609060101010101" pitchFamily="49" charset="-122"/>
                <a:sym typeface="+mn-ea"/>
              </a:rPr>
              <a:t>intra-speaker classes</a:t>
            </a:r>
            <a:r>
              <a:rPr lang="en-US" altLang="zh-CN" dirty="0">
                <a:solidFill>
                  <a:srgbClr val="121212"/>
                </a:solidFill>
                <a:latin typeface="Times New Roman" panose="02020603050405020304" pitchFamily="18" charset="0"/>
                <a:ea typeface="楷体" panose="02010609060101010101" pitchFamily="49" charset="-122"/>
                <a:sym typeface="+mn-ea"/>
              </a:rPr>
              <a:t> and </a:t>
            </a:r>
            <a:r>
              <a:rPr lang="zh-CN" altLang="en-US" dirty="0">
                <a:solidFill>
                  <a:srgbClr val="121212"/>
                </a:solidFill>
                <a:latin typeface="Times New Roman" panose="02020603050405020304" pitchFamily="18" charset="0"/>
                <a:ea typeface="楷体" panose="02010609060101010101" pitchFamily="49" charset="-122"/>
                <a:sym typeface="+mn-ea"/>
              </a:rPr>
              <a:t>inter-speaker classes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+mn-ea"/>
            </a:endParaRPr>
          </a:p>
          <a:p>
            <a:pPr lvl="1" indent="0" algn="just" fontAlgn="auto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 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+mn-ea"/>
            </a:endParaRPr>
          </a:p>
          <a:p>
            <a:pPr lvl="1" indent="457200" algn="just" fontAlgn="auto">
              <a:lnSpc>
                <a:spcPct val="150000"/>
              </a:lnSpc>
              <a:buFont typeface="Wingdings" panose="05000000000000000000" pitchFamily="2" charset="2"/>
              <a:buNone/>
            </a:pPr>
            <a:endParaRPr lang="en-US" dirty="0">
              <a:solidFill>
                <a:schemeClr val="tx1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+mn-ea"/>
            </a:endParaRPr>
          </a:p>
          <a:p>
            <a:pPr lvl="1" indent="0" algn="just" fontAlgn="auto">
              <a:lnSpc>
                <a:spcPct val="150000"/>
              </a:lnSpc>
              <a:buFont typeface="Wingdings" panose="05000000000000000000" pitchFamily="2" charset="2"/>
              <a:buNone/>
            </a:pPr>
            <a:endParaRPr lang="en-US" altLang="zh-CN" dirty="0">
              <a:solidFill>
                <a:srgbClr val="121212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lvl="1" indent="0" algn="just" fontAlgn="auto">
              <a:lnSpc>
                <a:spcPct val="150000"/>
              </a:lnSpc>
              <a:buFont typeface="Wingdings" panose="05000000000000000000" pitchFamily="2" charset="2"/>
              <a:buNone/>
            </a:pPr>
            <a:endParaRPr lang="en-US" altLang="zh-CN" dirty="0">
              <a:solidFill>
                <a:srgbClr val="121212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lvl="1" indent="0" algn="just" fontAlgn="auto">
              <a:lnSpc>
                <a:spcPct val="150000"/>
              </a:lnSpc>
              <a:buFont typeface="Wingdings" panose="05000000000000000000" pitchFamily="2" charset="2"/>
              <a:buNone/>
            </a:pPr>
            <a:endParaRPr lang="en-US" altLang="zh-CN" dirty="0">
              <a:solidFill>
                <a:srgbClr val="121212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lvl="1" indent="0" algn="just" fontAlgn="auto">
              <a:lnSpc>
                <a:spcPct val="150000"/>
              </a:lnSpc>
              <a:buFont typeface="Wingdings" panose="05000000000000000000" pitchFamily="2" charset="2"/>
              <a:buNone/>
            </a:pPr>
            <a:endParaRPr lang="en-US" altLang="zh-CN" dirty="0">
              <a:solidFill>
                <a:srgbClr val="121212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lvl="1" indent="0" algn="just" fontAlgn="auto">
              <a:lnSpc>
                <a:spcPct val="150000"/>
              </a:lnSpc>
              <a:buFont typeface="Wingdings" panose="05000000000000000000" pitchFamily="2" charset="2"/>
              <a:buNone/>
            </a:pPr>
            <a:endParaRPr lang="en-US" altLang="zh-CN" dirty="0">
              <a:solidFill>
                <a:srgbClr val="121212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285750" indent="-285750" algn="just" fontAlgn="auto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altLang="zh-CN" dirty="0">
              <a:solidFill>
                <a:srgbClr val="121212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6" name="图片 5" descr="171014805177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84955" y="1687830"/>
            <a:ext cx="2457450" cy="7556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文本框 2"/>
          <p:cNvSpPr txBox="1"/>
          <p:nvPr/>
        </p:nvSpPr>
        <p:spPr>
          <a:xfrm>
            <a:off x="212145" y="66406"/>
            <a:ext cx="1045146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4572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sz="3200" b="1" dirty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Proposed Method</a:t>
            </a:r>
            <a:endParaRPr lang="en-US" sz="3200" b="1" dirty="0">
              <a:solidFill>
                <a:srgbClr val="4472C4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18" name="组合 17"/>
          <p:cNvGrpSpPr/>
          <p:nvPr/>
        </p:nvGrpSpPr>
        <p:grpSpPr>
          <a:xfrm rot="16200000">
            <a:off x="11168377" y="5834377"/>
            <a:ext cx="1037866" cy="1009380"/>
            <a:chOff x="0" y="3725502"/>
            <a:chExt cx="3657600" cy="3132498"/>
          </a:xfrm>
        </p:grpSpPr>
        <p:sp>
          <p:nvSpPr>
            <p:cNvPr id="19" name="直角三角形 18"/>
            <p:cNvSpPr/>
            <p:nvPr/>
          </p:nvSpPr>
          <p:spPr>
            <a:xfrm>
              <a:off x="0" y="4432300"/>
              <a:ext cx="2832320" cy="2425700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任意多边形: 形状 27"/>
            <p:cNvSpPr/>
            <p:nvPr/>
          </p:nvSpPr>
          <p:spPr>
            <a:xfrm>
              <a:off x="0" y="3725502"/>
              <a:ext cx="3657600" cy="3132498"/>
            </a:xfrm>
            <a:custGeom>
              <a:avLst/>
              <a:gdLst>
                <a:gd name="connsiteX0" fmla="*/ 0 w 4102100"/>
                <a:gd name="connsiteY0" fmla="*/ 0 h 3513184"/>
                <a:gd name="connsiteX1" fmla="*/ 4102100 w 4102100"/>
                <a:gd name="connsiteY1" fmla="*/ 3513184 h 3513184"/>
                <a:gd name="connsiteX2" fmla="*/ 3441700 w 4102100"/>
                <a:gd name="connsiteY2" fmla="*/ 3513184 h 3513184"/>
                <a:gd name="connsiteX3" fmla="*/ 0 w 4102100"/>
                <a:gd name="connsiteY3" fmla="*/ 565590 h 3513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02100" h="3513184">
                  <a:moveTo>
                    <a:pt x="0" y="0"/>
                  </a:moveTo>
                  <a:lnTo>
                    <a:pt x="4102100" y="3513184"/>
                  </a:lnTo>
                  <a:lnTo>
                    <a:pt x="3441700" y="3513184"/>
                  </a:lnTo>
                  <a:lnTo>
                    <a:pt x="0" y="56559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0ECBB-EFA0-4B67-A466-676224D8611D}" type="slidenum">
              <a:rPr lang="zh-CN" altLang="en-US" smtClean="0"/>
            </a:fld>
            <a:endParaRPr lang="zh-CN" altLang="en-US" dirty="0"/>
          </a:p>
        </p:txBody>
      </p:sp>
      <p:grpSp>
        <p:nvGrpSpPr>
          <p:cNvPr id="10" name="组合 9"/>
          <p:cNvGrpSpPr/>
          <p:nvPr/>
        </p:nvGrpSpPr>
        <p:grpSpPr>
          <a:xfrm>
            <a:off x="7762875" y="22860"/>
            <a:ext cx="4368800" cy="795020"/>
            <a:chOff x="12129" y="54"/>
            <a:chExt cx="6880" cy="1252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98" y="264"/>
              <a:ext cx="2924" cy="788"/>
            </a:xfrm>
            <a:prstGeom prst="rect">
              <a:avLst/>
            </a:prstGeom>
          </p:spPr>
        </p:pic>
        <p:pic>
          <p:nvPicPr>
            <p:cNvPr id="12" name="图片 11" descr="output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129" y="315"/>
              <a:ext cx="2443" cy="825"/>
            </a:xfrm>
            <a:prstGeom prst="rect">
              <a:avLst/>
            </a:prstGeom>
          </p:spPr>
        </p:pic>
        <p:pic>
          <p:nvPicPr>
            <p:cNvPr id="13" name="图片 12" descr="640_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757" y="54"/>
              <a:ext cx="1253" cy="1253"/>
            </a:xfrm>
            <a:prstGeom prst="rect">
              <a:avLst/>
            </a:prstGeom>
          </p:spPr>
        </p:pic>
      </p:grpSp>
      <p:sp>
        <p:nvSpPr>
          <p:cNvPr id="5" name="矩形 4"/>
          <p:cNvSpPr/>
          <p:nvPr/>
        </p:nvSpPr>
        <p:spPr>
          <a:xfrm>
            <a:off x="783590" y="1078865"/>
            <a:ext cx="8786495" cy="5454650"/>
          </a:xfrm>
          <a:prstGeom prst="rect">
            <a:avLst/>
          </a:prstGeom>
        </p:spPr>
        <p:txBody>
          <a:bodyPr wrap="square">
            <a:noAutofit/>
          </a:bodyPr>
          <a:p>
            <a:pPr marL="285750" indent="-285750" algn="just" fontAlgn="auto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b="1" dirty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Context-aware Contrastive Learning in proposed CONCSS framework</a:t>
            </a:r>
            <a:endParaRPr lang="en-US" altLang="zh-CN" b="1" dirty="0">
              <a:solidFill>
                <a:srgbClr val="4472C4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  <a:p>
            <a:pPr marL="742950" lvl="1" indent="-285750" algn="just" fontAlgn="auto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Multi-modal Context Comprehension with Triplet Loss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+mn-ea"/>
            </a:endParaRPr>
          </a:p>
          <a:p>
            <a:pPr lvl="1" indent="0" algn="just" fontAlgn="auto">
              <a:lnSpc>
                <a:spcPct val="150000"/>
              </a:lnSpc>
              <a:buFont typeface="Wingdings" panose="05000000000000000000" pitchFamily="2" charset="2"/>
              <a:buNone/>
            </a:pPr>
            <a:endParaRPr lang="en-US" altLang="zh-CN" dirty="0">
              <a:solidFill>
                <a:srgbClr val="121212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742950" lvl="1" indent="-285750" algn="just" fontAlgn="auto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dirty="0">
              <a:solidFill>
                <a:schemeClr val="tx1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+mn-ea"/>
            </a:endParaRPr>
          </a:p>
          <a:p>
            <a:pPr marL="742950" lvl="1" indent="-285750" algn="just" fontAlgn="auto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dirty="0">
              <a:solidFill>
                <a:schemeClr val="tx1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+mn-ea"/>
            </a:endParaRPr>
          </a:p>
          <a:p>
            <a:pPr marL="742950" lvl="1" indent="-285750" algn="just" fontAlgn="auto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dirty="0">
              <a:solidFill>
                <a:schemeClr val="tx1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+mn-ea"/>
            </a:endParaRPr>
          </a:p>
          <a:p>
            <a:pPr marL="742950" lvl="1" indent="-285750" algn="just" fontAlgn="auto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dirty="0">
              <a:solidFill>
                <a:schemeClr val="tx1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+mn-ea"/>
            </a:endParaRPr>
          </a:p>
          <a:p>
            <a:pPr marL="742950" lvl="1" indent="-285750" algn="just" fontAlgn="auto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dirty="0">
              <a:solidFill>
                <a:schemeClr val="tx1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+mn-ea"/>
            </a:endParaRPr>
          </a:p>
          <a:p>
            <a:pPr marL="742950" lvl="1" indent="-285750" algn="just" fontAlgn="auto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Autoregressive Prosodic Modeling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+mn-ea"/>
            </a:endParaRPr>
          </a:p>
          <a:p>
            <a:pPr lvl="1" indent="0" algn="just" fontAlgn="auto">
              <a:lnSpc>
                <a:spcPct val="150000"/>
              </a:lnSpc>
              <a:buFont typeface="Wingdings" panose="05000000000000000000" pitchFamily="2" charset="2"/>
              <a:buNone/>
            </a:pPr>
            <a:endParaRPr lang="en-US" altLang="zh-CN" dirty="0">
              <a:solidFill>
                <a:srgbClr val="121212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lvl="1" indent="0" algn="just" fontAlgn="auto">
              <a:lnSpc>
                <a:spcPct val="150000"/>
              </a:lnSpc>
              <a:buFont typeface="Wingdings" panose="05000000000000000000" pitchFamily="2" charset="2"/>
              <a:buNone/>
            </a:pPr>
            <a:endParaRPr lang="en-US" altLang="zh-CN" dirty="0">
              <a:solidFill>
                <a:srgbClr val="121212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lvl="1" indent="0" algn="just" fontAlgn="auto">
              <a:lnSpc>
                <a:spcPct val="150000"/>
              </a:lnSpc>
              <a:buFont typeface="Wingdings" panose="05000000000000000000" pitchFamily="2" charset="2"/>
              <a:buNone/>
            </a:pPr>
            <a:endParaRPr lang="en-US" altLang="zh-CN" dirty="0">
              <a:solidFill>
                <a:srgbClr val="121212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lvl="1" indent="0" algn="just" fontAlgn="auto">
              <a:lnSpc>
                <a:spcPct val="150000"/>
              </a:lnSpc>
              <a:buFont typeface="Wingdings" panose="05000000000000000000" pitchFamily="2" charset="2"/>
              <a:buNone/>
            </a:pPr>
            <a:endParaRPr lang="en-US" altLang="zh-CN" dirty="0">
              <a:solidFill>
                <a:srgbClr val="121212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285750" indent="-285750" algn="just" fontAlgn="auto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altLang="zh-CN" dirty="0">
              <a:solidFill>
                <a:srgbClr val="121212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2" name="图片 1" descr="171014819645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3545" y="2216785"/>
            <a:ext cx="4775200" cy="469900"/>
          </a:xfrm>
          <a:prstGeom prst="rect">
            <a:avLst/>
          </a:prstGeom>
        </p:spPr>
      </p:pic>
      <p:pic>
        <p:nvPicPr>
          <p:cNvPr id="15" name="图片 14" descr="171014850345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7350" y="2743835"/>
            <a:ext cx="3619500" cy="742950"/>
          </a:xfrm>
          <a:prstGeom prst="rect">
            <a:avLst/>
          </a:prstGeom>
        </p:spPr>
      </p:pic>
      <p:pic>
        <p:nvPicPr>
          <p:cNvPr id="16" name="图片 15" descr="171014852168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93545" y="3519805"/>
            <a:ext cx="3333750" cy="736600"/>
          </a:xfrm>
          <a:prstGeom prst="rect">
            <a:avLst/>
          </a:prstGeom>
        </p:spPr>
      </p:pic>
      <p:pic>
        <p:nvPicPr>
          <p:cNvPr id="3" name="图片 2" descr="framework"/>
          <p:cNvPicPr>
            <a:picLocks noChangeAspect="1"/>
          </p:cNvPicPr>
          <p:nvPr/>
        </p:nvPicPr>
        <p:blipFill>
          <a:blip r:embed="rId7"/>
          <a:srcRect r="58955" b="26326"/>
          <a:stretch>
            <a:fillRect/>
          </a:stretch>
        </p:blipFill>
        <p:spPr>
          <a:xfrm>
            <a:off x="8425180" y="980440"/>
            <a:ext cx="2757170" cy="2720340"/>
          </a:xfrm>
          <a:prstGeom prst="rect">
            <a:avLst/>
          </a:prstGeom>
        </p:spPr>
      </p:pic>
      <p:pic>
        <p:nvPicPr>
          <p:cNvPr id="8" name="图片 7" descr="framework"/>
          <p:cNvPicPr>
            <a:picLocks noChangeAspect="1"/>
          </p:cNvPicPr>
          <p:nvPr/>
        </p:nvPicPr>
        <p:blipFill>
          <a:blip r:embed="rId7"/>
          <a:srcRect l="40828" t="308" r="-194" b="25512"/>
          <a:stretch>
            <a:fillRect/>
          </a:stretch>
        </p:blipFill>
        <p:spPr>
          <a:xfrm>
            <a:off x="7184390" y="3968750"/>
            <a:ext cx="3831590" cy="26320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文本框 2"/>
          <p:cNvSpPr txBox="1"/>
          <p:nvPr/>
        </p:nvSpPr>
        <p:spPr>
          <a:xfrm>
            <a:off x="212145" y="66406"/>
            <a:ext cx="1045146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4572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3200" b="1" dirty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Experiments Setting</a:t>
            </a:r>
            <a:endParaRPr lang="en-US" sz="3200" b="1" dirty="0">
              <a:solidFill>
                <a:srgbClr val="4472C4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18" name="组合 17"/>
          <p:cNvGrpSpPr/>
          <p:nvPr/>
        </p:nvGrpSpPr>
        <p:grpSpPr>
          <a:xfrm rot="16200000">
            <a:off x="11168377" y="5834377"/>
            <a:ext cx="1037866" cy="1009380"/>
            <a:chOff x="0" y="3725502"/>
            <a:chExt cx="3657600" cy="3132498"/>
          </a:xfrm>
        </p:grpSpPr>
        <p:sp>
          <p:nvSpPr>
            <p:cNvPr id="19" name="直角三角形 18"/>
            <p:cNvSpPr/>
            <p:nvPr/>
          </p:nvSpPr>
          <p:spPr>
            <a:xfrm>
              <a:off x="0" y="4432300"/>
              <a:ext cx="2832320" cy="2425700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任意多边形: 形状 27"/>
            <p:cNvSpPr/>
            <p:nvPr/>
          </p:nvSpPr>
          <p:spPr>
            <a:xfrm>
              <a:off x="0" y="3725502"/>
              <a:ext cx="3657600" cy="3132498"/>
            </a:xfrm>
            <a:custGeom>
              <a:avLst/>
              <a:gdLst>
                <a:gd name="connsiteX0" fmla="*/ 0 w 4102100"/>
                <a:gd name="connsiteY0" fmla="*/ 0 h 3513184"/>
                <a:gd name="connsiteX1" fmla="*/ 4102100 w 4102100"/>
                <a:gd name="connsiteY1" fmla="*/ 3513184 h 3513184"/>
                <a:gd name="connsiteX2" fmla="*/ 3441700 w 4102100"/>
                <a:gd name="connsiteY2" fmla="*/ 3513184 h 3513184"/>
                <a:gd name="connsiteX3" fmla="*/ 0 w 4102100"/>
                <a:gd name="connsiteY3" fmla="*/ 565590 h 3513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02100" h="3513184">
                  <a:moveTo>
                    <a:pt x="0" y="0"/>
                  </a:moveTo>
                  <a:lnTo>
                    <a:pt x="4102100" y="3513184"/>
                  </a:lnTo>
                  <a:lnTo>
                    <a:pt x="3441700" y="3513184"/>
                  </a:lnTo>
                  <a:lnTo>
                    <a:pt x="0" y="56559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783590" y="1078865"/>
            <a:ext cx="10626725" cy="545465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285750" indent="-285750" algn="just" fontAlgn="auto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b="1" dirty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Dataset</a:t>
            </a:r>
            <a:endParaRPr lang="en-US" altLang="zh-CN" b="1" dirty="0">
              <a:solidFill>
                <a:srgbClr val="4472C4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  <a:p>
            <a:pPr lvl="1" indent="0" algn="just" fontAlgn="auto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Open-source Chinese conversational speech corpus from Magic Data</a:t>
            </a:r>
            <a:endParaRPr lang="en-US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+mn-ea"/>
            </a:endParaRPr>
          </a:p>
          <a:p>
            <a:pPr lvl="1" indent="0" algn="just" fontAlgn="auto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10 hours of transcribed Mandarin conversational speech, 30 speakers</a:t>
            </a:r>
            <a:endParaRPr lang="en-US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+mn-ea"/>
            </a:endParaRPr>
          </a:p>
          <a:p>
            <a:pPr marL="285750" indent="-285750" algn="just" fontAlgn="auto">
              <a:lnSpc>
                <a:spcPct val="160000"/>
              </a:lnSpc>
              <a:buFont typeface="Wingdings" panose="05000000000000000000" charset="0"/>
              <a:buChar char="Ø"/>
            </a:pPr>
            <a:r>
              <a:rPr lang="en-US" altLang="zh-CN" b="1" dirty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Training</a:t>
            </a:r>
            <a:endParaRPr lang="en-US" altLang="zh-CN" b="1" dirty="0">
              <a:solidFill>
                <a:srgbClr val="4472C4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  <a:p>
            <a:pPr marL="742950" lvl="1" indent="-285750" algn="just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First pre-train VITS backbone on the D</a:t>
            </a:r>
            <a:r>
              <a:rPr lang="zh-CN" altLang="en-US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ata</a:t>
            </a:r>
            <a:r>
              <a:rPr lang="en-US" altLang="zh-CN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 B</a:t>
            </a:r>
            <a:r>
              <a:rPr lang="zh-CN" altLang="en-US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aker</a:t>
            </a:r>
            <a:r>
              <a:rPr lang="en-US" altLang="zh-CN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Chinese TTS dataset for an initial 5k steps</a:t>
            </a:r>
            <a:endParaRPr lang="en-US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+mn-ea"/>
            </a:endParaRPr>
          </a:p>
          <a:p>
            <a:pPr marL="742950" lvl="1" indent="-285750" algn="just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Then the whole CONCSS framework is trained on the Chinese conversation speech corpus for 20k steps</a:t>
            </a:r>
            <a:endParaRPr lang="en-US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+mn-ea"/>
            </a:endParaRPr>
          </a:p>
          <a:p>
            <a:pPr marL="742950" lvl="1" indent="-285750" algn="just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Prosody BERT is finetuned on the prosodic annotation of </a:t>
            </a:r>
            <a:r>
              <a:rPr lang="en-US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D</a:t>
            </a:r>
            <a:r>
              <a:rPr lang="zh-CN" altLang="en-US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ata</a:t>
            </a:r>
            <a:r>
              <a:rPr lang="en-US" altLang="zh-CN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 B</a:t>
            </a:r>
            <a:r>
              <a:rPr lang="zh-CN" altLang="en-US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aker</a:t>
            </a:r>
            <a:r>
              <a:rPr lang="en-US" altLang="zh-CN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Chinese TTS dataset </a:t>
            </a:r>
            <a:r>
              <a:rPr lang="en-US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to learn word-level prosody information</a:t>
            </a:r>
            <a:endParaRPr lang="en-US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+mn-ea"/>
            </a:endParaRPr>
          </a:p>
          <a:p>
            <a:pPr marL="742950" lvl="1" indent="-285750" algn="just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batch size 16, margin m 1, hop length 256, filter length 1024, </a:t>
            </a:r>
            <a:r>
              <a:rPr lang="en-US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sampling rate 16000, </a:t>
            </a:r>
            <a:r>
              <a:rPr lang="en-US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learning rate 2e-4,</a:t>
            </a:r>
            <a:endParaRPr lang="en-US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+mn-ea"/>
            </a:endParaRPr>
          </a:p>
          <a:p>
            <a:pPr marL="285750" indent="-285750" algn="just" fontAlgn="auto">
              <a:lnSpc>
                <a:spcPct val="160000"/>
              </a:lnSpc>
              <a:buFont typeface="Wingdings" panose="05000000000000000000" charset="0"/>
              <a:buChar char="Ø"/>
            </a:pPr>
            <a:r>
              <a:rPr lang="en-US" altLang="zh-CN" b="1" dirty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Evaluation Metrics</a:t>
            </a:r>
            <a:endParaRPr lang="en-US" altLang="zh-CN" b="1" dirty="0">
              <a:solidFill>
                <a:srgbClr val="4472C4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  <a:p>
            <a:pPr marL="742950" lvl="1" indent="-285750" algn="just" fontAlgn="auto">
              <a:lnSpc>
                <a:spcPct val="15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Naturalness MOS, CMOS</a:t>
            </a:r>
            <a:endParaRPr lang="en-US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+mn-ea"/>
            </a:endParaRPr>
          </a:p>
          <a:p>
            <a:pPr marL="742950" lvl="1" indent="-285750" algn="just" fontAlgn="auto">
              <a:lnSpc>
                <a:spcPct val="15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Mel Loss, Log F0 RMSE, MCD</a:t>
            </a:r>
            <a:endParaRPr lang="en-US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0ECBB-EFA0-4B67-A466-676224D8611D}" type="slidenum">
              <a:rPr lang="zh-CN" altLang="en-US" smtClean="0"/>
            </a:fld>
            <a:endParaRPr lang="zh-CN" altLang="en-US" dirty="0"/>
          </a:p>
        </p:txBody>
      </p:sp>
      <p:grpSp>
        <p:nvGrpSpPr>
          <p:cNvPr id="10" name="组合 9"/>
          <p:cNvGrpSpPr/>
          <p:nvPr/>
        </p:nvGrpSpPr>
        <p:grpSpPr>
          <a:xfrm>
            <a:off x="7762875" y="22860"/>
            <a:ext cx="4368800" cy="795020"/>
            <a:chOff x="12129" y="54"/>
            <a:chExt cx="6880" cy="1252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98" y="264"/>
              <a:ext cx="2924" cy="788"/>
            </a:xfrm>
            <a:prstGeom prst="rect">
              <a:avLst/>
            </a:prstGeom>
          </p:spPr>
        </p:pic>
        <p:pic>
          <p:nvPicPr>
            <p:cNvPr id="12" name="图片 11" descr="output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129" y="315"/>
              <a:ext cx="2443" cy="825"/>
            </a:xfrm>
            <a:prstGeom prst="rect">
              <a:avLst/>
            </a:prstGeom>
          </p:spPr>
        </p:pic>
        <p:pic>
          <p:nvPicPr>
            <p:cNvPr id="13" name="图片 12" descr="640_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757" y="54"/>
              <a:ext cx="1253" cy="1253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文本框 2"/>
          <p:cNvSpPr txBox="1"/>
          <p:nvPr/>
        </p:nvSpPr>
        <p:spPr>
          <a:xfrm>
            <a:off x="212145" y="66406"/>
            <a:ext cx="1045146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4572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sz="3200" b="1" dirty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Evaluation</a:t>
            </a:r>
            <a:endParaRPr lang="en-US" sz="3200" b="1" dirty="0">
              <a:solidFill>
                <a:srgbClr val="4472C4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18" name="组合 17"/>
          <p:cNvGrpSpPr/>
          <p:nvPr/>
        </p:nvGrpSpPr>
        <p:grpSpPr>
          <a:xfrm rot="16200000">
            <a:off x="11168377" y="5834377"/>
            <a:ext cx="1037866" cy="1009380"/>
            <a:chOff x="0" y="3725502"/>
            <a:chExt cx="3657600" cy="3132498"/>
          </a:xfrm>
        </p:grpSpPr>
        <p:sp>
          <p:nvSpPr>
            <p:cNvPr id="19" name="直角三角形 18"/>
            <p:cNvSpPr/>
            <p:nvPr/>
          </p:nvSpPr>
          <p:spPr>
            <a:xfrm>
              <a:off x="0" y="4432300"/>
              <a:ext cx="2832320" cy="2425700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任意多边形: 形状 27"/>
            <p:cNvSpPr/>
            <p:nvPr/>
          </p:nvSpPr>
          <p:spPr>
            <a:xfrm>
              <a:off x="0" y="3725502"/>
              <a:ext cx="3657600" cy="3132498"/>
            </a:xfrm>
            <a:custGeom>
              <a:avLst/>
              <a:gdLst>
                <a:gd name="connsiteX0" fmla="*/ 0 w 4102100"/>
                <a:gd name="connsiteY0" fmla="*/ 0 h 3513184"/>
                <a:gd name="connsiteX1" fmla="*/ 4102100 w 4102100"/>
                <a:gd name="connsiteY1" fmla="*/ 3513184 h 3513184"/>
                <a:gd name="connsiteX2" fmla="*/ 3441700 w 4102100"/>
                <a:gd name="connsiteY2" fmla="*/ 3513184 h 3513184"/>
                <a:gd name="connsiteX3" fmla="*/ 0 w 4102100"/>
                <a:gd name="connsiteY3" fmla="*/ 565590 h 3513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02100" h="3513184">
                  <a:moveTo>
                    <a:pt x="0" y="0"/>
                  </a:moveTo>
                  <a:lnTo>
                    <a:pt x="4102100" y="3513184"/>
                  </a:lnTo>
                  <a:lnTo>
                    <a:pt x="3441700" y="3513184"/>
                  </a:lnTo>
                  <a:lnTo>
                    <a:pt x="0" y="56559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783590" y="1078865"/>
            <a:ext cx="10399395" cy="545465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285750" indent="-285750" algn="just" fontAlgn="auto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b="1" dirty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Compared Models</a:t>
            </a:r>
            <a:endParaRPr lang="en-US" altLang="zh-CN" b="1" dirty="0">
              <a:solidFill>
                <a:srgbClr val="4472C4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  <a:p>
            <a:pPr marL="742950" lvl="1" indent="-285750" algn="just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GRU-based</a:t>
            </a:r>
            <a:r>
              <a:rPr lang="en-US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 : proposed by Guo et al.  to achieve GRU-based context understanding.</a:t>
            </a:r>
            <a:endParaRPr lang="en-US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+mn-ea"/>
            </a:endParaRPr>
          </a:p>
          <a:p>
            <a:pPr marL="742950" lvl="1" indent="-285750" algn="just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M2CTTS</a:t>
            </a:r>
            <a:r>
              <a:rPr lang="en-US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 : proposed by Xue et al.  for multi-modal context understanding.</a:t>
            </a:r>
            <a:endParaRPr lang="en-US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+mn-ea"/>
            </a:endParaRPr>
          </a:p>
          <a:p>
            <a:pPr marL="742950" lvl="1" indent="-285750" algn="just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CONCSS-w/o-APM</a:t>
            </a:r>
            <a:r>
              <a:rPr lang="en-US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:</a:t>
            </a:r>
            <a:endParaRPr lang="en-US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+mn-ea"/>
            </a:endParaRPr>
          </a:p>
          <a:p>
            <a:pPr marL="1200150" lvl="2" indent="-285750" algn="just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S1</a:t>
            </a:r>
            <a:r>
              <a:rPr lang="en-US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: adopts basic contrastive loss proposed by Chopra et al. Besides, it does not employ the sampling strategy</a:t>
            </a:r>
            <a:endParaRPr lang="en-US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+mn-ea"/>
            </a:endParaRPr>
          </a:p>
          <a:p>
            <a:pPr marL="1200150" lvl="2" indent="-285750" algn="just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S2</a:t>
            </a:r>
            <a:r>
              <a:rPr lang="en-US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: utilizes triplet loss without using the hard negative sampling strategy.</a:t>
            </a:r>
            <a:endParaRPr lang="en-US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+mn-ea"/>
            </a:endParaRPr>
          </a:p>
          <a:p>
            <a:pPr marL="1200150" lvl="2" indent="-285750" algn="just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S3</a:t>
            </a:r>
            <a:r>
              <a:rPr lang="en-US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: employs triplet loss and hard negative sampling strategy</a:t>
            </a:r>
            <a:endParaRPr lang="en-US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+mn-ea"/>
            </a:endParaRPr>
          </a:p>
          <a:p>
            <a:pPr marL="742950" lvl="1" indent="-285750" algn="just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CONCSS</a:t>
            </a:r>
            <a:r>
              <a:rPr lang="en-US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:  The proposed CSS framework, denoted as </a:t>
            </a:r>
            <a:r>
              <a:rPr lang="en-US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S4</a:t>
            </a:r>
            <a:endParaRPr lang="en-US" b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0ECBB-EFA0-4B67-A466-676224D8611D}" type="slidenum">
              <a:rPr lang="zh-CN" altLang="en-US" smtClean="0"/>
            </a:fld>
            <a:endParaRPr lang="zh-CN" altLang="en-US" dirty="0"/>
          </a:p>
        </p:txBody>
      </p:sp>
      <p:grpSp>
        <p:nvGrpSpPr>
          <p:cNvPr id="10" name="组合 9"/>
          <p:cNvGrpSpPr/>
          <p:nvPr/>
        </p:nvGrpSpPr>
        <p:grpSpPr>
          <a:xfrm>
            <a:off x="7762875" y="22860"/>
            <a:ext cx="4368800" cy="795020"/>
            <a:chOff x="12129" y="54"/>
            <a:chExt cx="6880" cy="1252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98" y="264"/>
              <a:ext cx="2924" cy="788"/>
            </a:xfrm>
            <a:prstGeom prst="rect">
              <a:avLst/>
            </a:prstGeom>
          </p:spPr>
        </p:pic>
        <p:pic>
          <p:nvPicPr>
            <p:cNvPr id="12" name="图片 11" descr="output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129" y="315"/>
              <a:ext cx="2443" cy="825"/>
            </a:xfrm>
            <a:prstGeom prst="rect">
              <a:avLst/>
            </a:prstGeom>
          </p:spPr>
        </p:pic>
        <p:pic>
          <p:nvPicPr>
            <p:cNvPr id="13" name="图片 12" descr="640_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757" y="54"/>
              <a:ext cx="1253" cy="1253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文本框 2"/>
          <p:cNvSpPr txBox="1"/>
          <p:nvPr/>
        </p:nvSpPr>
        <p:spPr>
          <a:xfrm>
            <a:off x="212145" y="66406"/>
            <a:ext cx="1045146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4572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sz="3200" b="1" dirty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Evaluation</a:t>
            </a:r>
            <a:endParaRPr lang="en-US" sz="3200" b="1" dirty="0">
              <a:solidFill>
                <a:srgbClr val="4472C4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18" name="组合 17"/>
          <p:cNvGrpSpPr/>
          <p:nvPr/>
        </p:nvGrpSpPr>
        <p:grpSpPr>
          <a:xfrm rot="16200000">
            <a:off x="11168377" y="5834377"/>
            <a:ext cx="1037866" cy="1009380"/>
            <a:chOff x="0" y="3725502"/>
            <a:chExt cx="3657600" cy="3132498"/>
          </a:xfrm>
        </p:grpSpPr>
        <p:sp>
          <p:nvSpPr>
            <p:cNvPr id="19" name="直角三角形 18"/>
            <p:cNvSpPr/>
            <p:nvPr/>
          </p:nvSpPr>
          <p:spPr>
            <a:xfrm>
              <a:off x="0" y="4432300"/>
              <a:ext cx="2832320" cy="2425700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任意多边形: 形状 27"/>
            <p:cNvSpPr/>
            <p:nvPr/>
          </p:nvSpPr>
          <p:spPr>
            <a:xfrm>
              <a:off x="0" y="3725502"/>
              <a:ext cx="3657600" cy="3132498"/>
            </a:xfrm>
            <a:custGeom>
              <a:avLst/>
              <a:gdLst>
                <a:gd name="connsiteX0" fmla="*/ 0 w 4102100"/>
                <a:gd name="connsiteY0" fmla="*/ 0 h 3513184"/>
                <a:gd name="connsiteX1" fmla="*/ 4102100 w 4102100"/>
                <a:gd name="connsiteY1" fmla="*/ 3513184 h 3513184"/>
                <a:gd name="connsiteX2" fmla="*/ 3441700 w 4102100"/>
                <a:gd name="connsiteY2" fmla="*/ 3513184 h 3513184"/>
                <a:gd name="connsiteX3" fmla="*/ 0 w 4102100"/>
                <a:gd name="connsiteY3" fmla="*/ 565590 h 3513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02100" h="3513184">
                  <a:moveTo>
                    <a:pt x="0" y="0"/>
                  </a:moveTo>
                  <a:lnTo>
                    <a:pt x="4102100" y="3513184"/>
                  </a:lnTo>
                  <a:lnTo>
                    <a:pt x="3441700" y="3513184"/>
                  </a:lnTo>
                  <a:lnTo>
                    <a:pt x="0" y="56559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783590" y="1078865"/>
            <a:ext cx="10399395" cy="545465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b="1" dirty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Comparison of Dialogue-Appropriate Prosody</a:t>
            </a:r>
            <a:endParaRPr lang="en-US" altLang="zh-CN" b="1" dirty="0">
              <a:solidFill>
                <a:srgbClr val="4472C4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0ECBB-EFA0-4B67-A466-676224D8611D}" type="slidenum">
              <a:rPr lang="zh-CN" altLang="en-US" smtClean="0"/>
            </a:fld>
            <a:endParaRPr lang="zh-CN" altLang="en-US" dirty="0"/>
          </a:p>
        </p:txBody>
      </p:sp>
      <p:grpSp>
        <p:nvGrpSpPr>
          <p:cNvPr id="10" name="组合 9"/>
          <p:cNvGrpSpPr/>
          <p:nvPr/>
        </p:nvGrpSpPr>
        <p:grpSpPr>
          <a:xfrm>
            <a:off x="7762875" y="22860"/>
            <a:ext cx="4368800" cy="795020"/>
            <a:chOff x="12129" y="54"/>
            <a:chExt cx="6880" cy="1252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98" y="264"/>
              <a:ext cx="2924" cy="788"/>
            </a:xfrm>
            <a:prstGeom prst="rect">
              <a:avLst/>
            </a:prstGeom>
          </p:spPr>
        </p:pic>
        <p:pic>
          <p:nvPicPr>
            <p:cNvPr id="12" name="图片 11" descr="output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129" y="315"/>
              <a:ext cx="2443" cy="825"/>
            </a:xfrm>
            <a:prstGeom prst="rect">
              <a:avLst/>
            </a:prstGeom>
          </p:spPr>
        </p:pic>
        <p:pic>
          <p:nvPicPr>
            <p:cNvPr id="13" name="图片 12" descr="640_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757" y="54"/>
              <a:ext cx="1253" cy="1253"/>
            </a:xfrm>
            <a:prstGeom prst="rect">
              <a:avLst/>
            </a:prstGeom>
          </p:spPr>
        </p:pic>
      </p:grpSp>
      <p:pic>
        <p:nvPicPr>
          <p:cNvPr id="3" name="图片 2" descr="171015841324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0620" y="1651635"/>
            <a:ext cx="10080625" cy="1777365"/>
          </a:xfrm>
          <a:prstGeom prst="rect">
            <a:avLst/>
          </a:prstGeom>
        </p:spPr>
      </p:pic>
      <p:pic>
        <p:nvPicPr>
          <p:cNvPr id="5" name="图片 4" descr="171015843395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86175" y="3582670"/>
            <a:ext cx="4523105" cy="3042285"/>
          </a:xfrm>
          <a:prstGeom prst="rect">
            <a:avLst/>
          </a:prstGeom>
        </p:spPr>
      </p:pic>
      <p:sp>
        <p:nvSpPr>
          <p:cNvPr id="6" name="椭圆 5"/>
          <p:cNvSpPr/>
          <p:nvPr/>
        </p:nvSpPr>
        <p:spPr>
          <a:xfrm>
            <a:off x="9468485" y="2356485"/>
            <a:ext cx="668655" cy="368300"/>
          </a:xfrm>
          <a:prstGeom prst="ellipse">
            <a:avLst/>
          </a:prstGeom>
        </p:spPr>
        <p:style>
          <a:lnRef idx="2">
            <a:schemeClr val="accent2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6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文本框 2"/>
          <p:cNvSpPr txBox="1"/>
          <p:nvPr/>
        </p:nvSpPr>
        <p:spPr>
          <a:xfrm>
            <a:off x="212145" y="66406"/>
            <a:ext cx="1045146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4572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sz="3200" b="1" dirty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Evaluation</a:t>
            </a:r>
            <a:endParaRPr lang="en-US" sz="3200" b="1" dirty="0">
              <a:solidFill>
                <a:srgbClr val="4472C4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18" name="组合 17"/>
          <p:cNvGrpSpPr/>
          <p:nvPr/>
        </p:nvGrpSpPr>
        <p:grpSpPr>
          <a:xfrm rot="16200000">
            <a:off x="11168377" y="5834377"/>
            <a:ext cx="1037866" cy="1009380"/>
            <a:chOff x="0" y="3725502"/>
            <a:chExt cx="3657600" cy="3132498"/>
          </a:xfrm>
        </p:grpSpPr>
        <p:sp>
          <p:nvSpPr>
            <p:cNvPr id="19" name="直角三角形 18"/>
            <p:cNvSpPr/>
            <p:nvPr/>
          </p:nvSpPr>
          <p:spPr>
            <a:xfrm>
              <a:off x="0" y="4432300"/>
              <a:ext cx="2832320" cy="2425700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任意多边形: 形状 27"/>
            <p:cNvSpPr/>
            <p:nvPr/>
          </p:nvSpPr>
          <p:spPr>
            <a:xfrm>
              <a:off x="0" y="3725502"/>
              <a:ext cx="3657600" cy="3132498"/>
            </a:xfrm>
            <a:custGeom>
              <a:avLst/>
              <a:gdLst>
                <a:gd name="connsiteX0" fmla="*/ 0 w 4102100"/>
                <a:gd name="connsiteY0" fmla="*/ 0 h 3513184"/>
                <a:gd name="connsiteX1" fmla="*/ 4102100 w 4102100"/>
                <a:gd name="connsiteY1" fmla="*/ 3513184 h 3513184"/>
                <a:gd name="connsiteX2" fmla="*/ 3441700 w 4102100"/>
                <a:gd name="connsiteY2" fmla="*/ 3513184 h 3513184"/>
                <a:gd name="connsiteX3" fmla="*/ 0 w 4102100"/>
                <a:gd name="connsiteY3" fmla="*/ 565590 h 3513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02100" h="3513184">
                  <a:moveTo>
                    <a:pt x="0" y="0"/>
                  </a:moveTo>
                  <a:lnTo>
                    <a:pt x="4102100" y="3513184"/>
                  </a:lnTo>
                  <a:lnTo>
                    <a:pt x="3441700" y="3513184"/>
                  </a:lnTo>
                  <a:lnTo>
                    <a:pt x="0" y="56559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783590" y="1078865"/>
            <a:ext cx="10399395" cy="545465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b="1" dirty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 Comparison of Context-sensitive Distinctiveness</a:t>
            </a:r>
            <a:endParaRPr lang="en-US" altLang="zh-CN" b="1" dirty="0">
              <a:solidFill>
                <a:srgbClr val="4472C4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0ECBB-EFA0-4B67-A466-676224D8611D}" type="slidenum">
              <a:rPr lang="zh-CN" altLang="en-US" smtClean="0"/>
            </a:fld>
            <a:endParaRPr lang="zh-CN" altLang="en-US" dirty="0"/>
          </a:p>
        </p:txBody>
      </p:sp>
      <p:grpSp>
        <p:nvGrpSpPr>
          <p:cNvPr id="10" name="组合 9"/>
          <p:cNvGrpSpPr/>
          <p:nvPr/>
        </p:nvGrpSpPr>
        <p:grpSpPr>
          <a:xfrm>
            <a:off x="7762875" y="22860"/>
            <a:ext cx="4368800" cy="795020"/>
            <a:chOff x="12129" y="54"/>
            <a:chExt cx="6880" cy="1252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98" y="264"/>
              <a:ext cx="2924" cy="788"/>
            </a:xfrm>
            <a:prstGeom prst="rect">
              <a:avLst/>
            </a:prstGeom>
          </p:spPr>
        </p:pic>
        <p:pic>
          <p:nvPicPr>
            <p:cNvPr id="12" name="图片 11" descr="output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129" y="315"/>
              <a:ext cx="2443" cy="825"/>
            </a:xfrm>
            <a:prstGeom prst="rect">
              <a:avLst/>
            </a:prstGeom>
          </p:spPr>
        </p:pic>
        <p:pic>
          <p:nvPicPr>
            <p:cNvPr id="13" name="图片 12" descr="640_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757" y="54"/>
              <a:ext cx="1253" cy="1253"/>
            </a:xfrm>
            <a:prstGeom prst="rect">
              <a:avLst/>
            </a:prstGeom>
          </p:spPr>
        </p:pic>
      </p:grpSp>
      <p:pic>
        <p:nvPicPr>
          <p:cNvPr id="5" name="图片 4" descr="171015843395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6805" y="2139950"/>
            <a:ext cx="5184775" cy="3487420"/>
          </a:xfrm>
          <a:prstGeom prst="rect">
            <a:avLst/>
          </a:prstGeom>
        </p:spPr>
      </p:pic>
      <p:pic>
        <p:nvPicPr>
          <p:cNvPr id="6" name="图片 5" descr="17101584995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0825" y="2797810"/>
            <a:ext cx="5332095" cy="1974215"/>
          </a:xfrm>
          <a:prstGeom prst="rect">
            <a:avLst/>
          </a:prstGeom>
        </p:spPr>
      </p:pic>
      <p:sp>
        <p:nvSpPr>
          <p:cNvPr id="3" name="椭圆 2"/>
          <p:cNvSpPr/>
          <p:nvPr/>
        </p:nvSpPr>
        <p:spPr>
          <a:xfrm>
            <a:off x="10836910" y="4403725"/>
            <a:ext cx="668655" cy="368300"/>
          </a:xfrm>
          <a:prstGeom prst="ellipse">
            <a:avLst/>
          </a:prstGeom>
        </p:spPr>
        <p:style>
          <a:lnRef idx="2">
            <a:schemeClr val="accent2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3216910" y="3295650"/>
            <a:ext cx="668655" cy="368300"/>
          </a:xfrm>
          <a:prstGeom prst="ellipse">
            <a:avLst/>
          </a:prstGeom>
        </p:spPr>
        <p:style>
          <a:lnRef idx="2">
            <a:schemeClr val="accent2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2955925" y="3351530"/>
            <a:ext cx="698500" cy="3124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20000"/>
              </a:lnSpc>
            </a:pPr>
            <a:r>
              <a:rPr lang="en-US" altLang="zh-CN" sz="1200" dirty="0" smtClean="0">
                <a:solidFill>
                  <a:schemeClr val="accent2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0.084</a:t>
            </a:r>
            <a:endParaRPr lang="en-US" altLang="zh-CN" sz="1200" dirty="0" smtClean="0">
              <a:solidFill>
                <a:schemeClr val="accent2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3216910" y="4719320"/>
            <a:ext cx="668655" cy="368300"/>
          </a:xfrm>
          <a:prstGeom prst="ellipse">
            <a:avLst/>
          </a:prstGeom>
        </p:spPr>
        <p:style>
          <a:lnRef idx="2">
            <a:schemeClr val="accent2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2847340" y="4775200"/>
            <a:ext cx="698500" cy="3124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20000"/>
              </a:lnSpc>
            </a:pPr>
            <a:r>
              <a:rPr lang="en-US" altLang="zh-CN" sz="1200" dirty="0" smtClean="0">
                <a:solidFill>
                  <a:schemeClr val="accent2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0.185</a:t>
            </a:r>
            <a:endParaRPr lang="en-US" altLang="zh-CN" sz="1200" dirty="0" smtClean="0">
              <a:solidFill>
                <a:schemeClr val="accent2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5483225" y="3295650"/>
            <a:ext cx="668655" cy="368300"/>
          </a:xfrm>
          <a:prstGeom prst="ellipse">
            <a:avLst/>
          </a:prstGeom>
        </p:spPr>
        <p:style>
          <a:lnRef idx="2">
            <a:schemeClr val="accent2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6064885" y="3351530"/>
            <a:ext cx="698500" cy="3124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20000"/>
              </a:lnSpc>
            </a:pPr>
            <a:r>
              <a:rPr lang="en-US" altLang="zh-CN" sz="1200" dirty="0" smtClean="0">
                <a:solidFill>
                  <a:schemeClr val="accent2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0.0191</a:t>
            </a:r>
            <a:endParaRPr lang="en-US" altLang="zh-CN" sz="1200" dirty="0" smtClean="0">
              <a:solidFill>
                <a:schemeClr val="accent2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5483225" y="4772025"/>
            <a:ext cx="668655" cy="368300"/>
          </a:xfrm>
          <a:prstGeom prst="ellipse">
            <a:avLst/>
          </a:prstGeom>
        </p:spPr>
        <p:style>
          <a:lnRef idx="2">
            <a:schemeClr val="accent2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1" name="文本框 20"/>
          <p:cNvSpPr txBox="1"/>
          <p:nvPr/>
        </p:nvSpPr>
        <p:spPr>
          <a:xfrm>
            <a:off x="6064885" y="4827905"/>
            <a:ext cx="698500" cy="3124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20000"/>
              </a:lnSpc>
            </a:pPr>
            <a:r>
              <a:rPr lang="en-US" altLang="zh-CN" sz="1200" dirty="0" smtClean="0">
                <a:solidFill>
                  <a:schemeClr val="accent2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0.4175</a:t>
            </a:r>
            <a:endParaRPr lang="en-US" altLang="zh-CN" sz="1200" dirty="0" smtClean="0">
              <a:solidFill>
                <a:schemeClr val="accent2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pic>
        <p:nvPicPr>
          <p:cNvPr id="25" name="图片 24" descr="未命名码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83040" y="4968240"/>
            <a:ext cx="1657350" cy="16573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7" grpId="0" bldLvl="0" animBg="1"/>
      <p:bldP spid="7" grpId="1" animBg="1"/>
      <p:bldP spid="8" grpId="0"/>
      <p:bldP spid="8" grpId="1"/>
      <p:bldP spid="9" grpId="0" bldLvl="0" animBg="1"/>
      <p:bldP spid="9" grpId="1" animBg="1"/>
      <p:bldP spid="14" grpId="0"/>
      <p:bldP spid="14" grpId="1"/>
      <p:bldP spid="16" grpId="0" bldLvl="0" animBg="1"/>
      <p:bldP spid="16" grpId="1" animBg="1"/>
      <p:bldP spid="17" grpId="0"/>
      <p:bldP spid="17" grpId="1"/>
      <p:bldP spid="20" grpId="0" bldLvl="0" animBg="1"/>
      <p:bldP spid="20" grpId="1" animBg="1"/>
      <p:bldP spid="21" grpId="0"/>
      <p:bldP spid="21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文本框 2"/>
          <p:cNvSpPr txBox="1"/>
          <p:nvPr/>
        </p:nvSpPr>
        <p:spPr>
          <a:xfrm>
            <a:off x="212145" y="66406"/>
            <a:ext cx="1045146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4572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sz="3200" b="1" dirty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Conclusion</a:t>
            </a:r>
            <a:endParaRPr lang="en-US" sz="3200" b="1" dirty="0">
              <a:solidFill>
                <a:srgbClr val="4472C4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18" name="组合 17"/>
          <p:cNvGrpSpPr/>
          <p:nvPr/>
        </p:nvGrpSpPr>
        <p:grpSpPr>
          <a:xfrm rot="16200000">
            <a:off x="11168377" y="5834377"/>
            <a:ext cx="1037866" cy="1009380"/>
            <a:chOff x="0" y="3725502"/>
            <a:chExt cx="3657600" cy="3132498"/>
          </a:xfrm>
        </p:grpSpPr>
        <p:sp>
          <p:nvSpPr>
            <p:cNvPr id="19" name="直角三角形 18"/>
            <p:cNvSpPr/>
            <p:nvPr/>
          </p:nvSpPr>
          <p:spPr>
            <a:xfrm>
              <a:off x="0" y="4432300"/>
              <a:ext cx="2832320" cy="2425700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任意多边形: 形状 27"/>
            <p:cNvSpPr/>
            <p:nvPr/>
          </p:nvSpPr>
          <p:spPr>
            <a:xfrm>
              <a:off x="0" y="3725502"/>
              <a:ext cx="3657600" cy="3132498"/>
            </a:xfrm>
            <a:custGeom>
              <a:avLst/>
              <a:gdLst>
                <a:gd name="connsiteX0" fmla="*/ 0 w 4102100"/>
                <a:gd name="connsiteY0" fmla="*/ 0 h 3513184"/>
                <a:gd name="connsiteX1" fmla="*/ 4102100 w 4102100"/>
                <a:gd name="connsiteY1" fmla="*/ 3513184 h 3513184"/>
                <a:gd name="connsiteX2" fmla="*/ 3441700 w 4102100"/>
                <a:gd name="connsiteY2" fmla="*/ 3513184 h 3513184"/>
                <a:gd name="connsiteX3" fmla="*/ 0 w 4102100"/>
                <a:gd name="connsiteY3" fmla="*/ 565590 h 3513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02100" h="3513184">
                  <a:moveTo>
                    <a:pt x="0" y="0"/>
                  </a:moveTo>
                  <a:lnTo>
                    <a:pt x="4102100" y="3513184"/>
                  </a:lnTo>
                  <a:lnTo>
                    <a:pt x="3441700" y="3513184"/>
                  </a:lnTo>
                  <a:lnTo>
                    <a:pt x="0" y="56559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783590" y="1078865"/>
            <a:ext cx="10399395" cy="545465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285750" indent="-285750" algn="just" fontAlgn="auto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b="1" dirty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 CONCSS, a contrastive </a:t>
            </a:r>
            <a:r>
              <a:rPr lang="en-US" altLang="zh-CN" b="1" dirty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learning-based CSS framework</a:t>
            </a:r>
            <a:endParaRPr lang="en-US" altLang="zh-CN" b="1" dirty="0">
              <a:solidFill>
                <a:srgbClr val="4472C4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  <a:p>
            <a:pPr marL="742950" lvl="1" indent="-285750" algn="just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121212"/>
                </a:solidFill>
                <a:latin typeface="Times New Roman" panose="02020603050405020304" pitchFamily="18" charset="0"/>
                <a:ea typeface="楷体" panose="02010609060101010101" pitchFamily="49" charset="-122"/>
                <a:sym typeface="+mn-ea"/>
              </a:rPr>
              <a:t>Pretext Task</a:t>
            </a:r>
            <a:endParaRPr lang="en-US" altLang="zh-CN" dirty="0">
              <a:solidFill>
                <a:srgbClr val="121212"/>
              </a:solidFill>
              <a:latin typeface="Times New Roman" panose="02020603050405020304" pitchFamily="18" charset="0"/>
              <a:ea typeface="楷体" panose="02010609060101010101" pitchFamily="49" charset="-122"/>
              <a:sym typeface="+mn-ea"/>
            </a:endParaRPr>
          </a:p>
          <a:p>
            <a:pPr marL="742950" lvl="1" indent="-285750" algn="just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Sampling Strategy</a:t>
            </a:r>
            <a:endParaRPr lang="en-US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+mn-ea"/>
            </a:endParaRPr>
          </a:p>
          <a:p>
            <a:pPr marL="742950" lvl="1" indent="-285750" algn="just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Multi-modal Context Comprehension with Triplet Loss</a:t>
            </a:r>
            <a:endParaRPr lang="en-US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+mn-ea"/>
            </a:endParaRPr>
          </a:p>
          <a:p>
            <a:pPr marL="742950" lvl="1" indent="-285750" algn="just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Autoregressive Prosodic Modeling</a:t>
            </a:r>
            <a:endParaRPr lang="en-US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+mn-ea"/>
            </a:endParaRPr>
          </a:p>
          <a:p>
            <a:pPr lvl="1" indent="0" algn="just" fontAlgn="auto">
              <a:lnSpc>
                <a:spcPct val="150000"/>
              </a:lnSpc>
              <a:buFont typeface="Wingdings" panose="05000000000000000000" pitchFamily="2" charset="2"/>
              <a:buNone/>
            </a:pPr>
            <a:endParaRPr lang="en-US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+mn-ea"/>
            </a:endParaRPr>
          </a:p>
          <a:p>
            <a:pPr marL="285750" lvl="0" indent="-285750" algn="just" fontAlgn="auto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en-US" altLang="zh-CN" b="1" dirty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Experience</a:t>
            </a:r>
            <a:endParaRPr lang="en-US" altLang="zh-CN" b="1" dirty="0">
              <a:solidFill>
                <a:srgbClr val="4472C4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  <a:p>
            <a:pPr marL="742950" lvl="1" indent="-285750" algn="just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Subjective evaluation</a:t>
            </a:r>
            <a:endParaRPr lang="zh-CN" altLang="en-US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+mn-ea"/>
            </a:endParaRPr>
          </a:p>
          <a:p>
            <a:pPr marL="1200150" lvl="2" indent="-285750" algn="just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CSS task-specialized subjective evaluation method</a:t>
            </a:r>
            <a:endParaRPr lang="en-US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+mn-ea"/>
            </a:endParaRPr>
          </a:p>
          <a:p>
            <a:pPr marL="742950" lvl="1" indent="-285750" algn="just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Objective </a:t>
            </a:r>
            <a:r>
              <a:rPr lang="en-US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evaluation</a:t>
            </a:r>
            <a:endParaRPr lang="en-US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+mn-ea"/>
            </a:endParaRPr>
          </a:p>
          <a:p>
            <a:pPr lvl="1" indent="0" algn="just" fontAlgn="auto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  </a:t>
            </a:r>
            <a:endParaRPr lang="en-US" altLang="zh-CN" dirty="0">
              <a:solidFill>
                <a:srgbClr val="121212"/>
              </a:solidFill>
              <a:latin typeface="Times New Roman" panose="02020603050405020304" pitchFamily="18" charset="0"/>
              <a:ea typeface="楷体" panose="02010609060101010101" pitchFamily="49" charset="-122"/>
              <a:sym typeface="+mn-ea"/>
            </a:endParaRPr>
          </a:p>
          <a:p>
            <a:pPr lvl="1" indent="0" algn="just" fontAlgn="auto">
              <a:lnSpc>
                <a:spcPct val="150000"/>
              </a:lnSpc>
              <a:buFont typeface="Wingdings" panose="05000000000000000000" pitchFamily="2" charset="2"/>
              <a:buNone/>
            </a:pPr>
            <a:endParaRPr lang="zh-CN" altLang="en-US" dirty="0">
              <a:solidFill>
                <a:srgbClr val="121212"/>
              </a:solidFill>
              <a:latin typeface="Times New Roman" panose="02020603050405020304" pitchFamily="18" charset="0"/>
              <a:ea typeface="楷体" panose="02010609060101010101" pitchFamily="49" charset="-122"/>
              <a:sym typeface="+mn-ea"/>
            </a:endParaRPr>
          </a:p>
          <a:p>
            <a:pPr marL="285750" indent="-285750" algn="just" fontAlgn="auto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altLang="zh-CN" b="1" dirty="0">
              <a:solidFill>
                <a:srgbClr val="4472C4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0ECBB-EFA0-4B67-A466-676224D8611D}" type="slidenum">
              <a:rPr lang="zh-CN" altLang="en-US" smtClean="0"/>
            </a:fld>
            <a:endParaRPr lang="zh-CN" altLang="en-US" dirty="0"/>
          </a:p>
        </p:txBody>
      </p:sp>
      <p:grpSp>
        <p:nvGrpSpPr>
          <p:cNvPr id="10" name="组合 9"/>
          <p:cNvGrpSpPr/>
          <p:nvPr/>
        </p:nvGrpSpPr>
        <p:grpSpPr>
          <a:xfrm>
            <a:off x="7762875" y="22860"/>
            <a:ext cx="4368800" cy="795020"/>
            <a:chOff x="12129" y="54"/>
            <a:chExt cx="6880" cy="1252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98" y="264"/>
              <a:ext cx="2924" cy="788"/>
            </a:xfrm>
            <a:prstGeom prst="rect">
              <a:avLst/>
            </a:prstGeom>
          </p:spPr>
        </p:pic>
        <p:pic>
          <p:nvPicPr>
            <p:cNvPr id="12" name="图片 11" descr="output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129" y="315"/>
              <a:ext cx="2443" cy="825"/>
            </a:xfrm>
            <a:prstGeom prst="rect">
              <a:avLst/>
            </a:prstGeom>
          </p:spPr>
        </p:pic>
        <p:pic>
          <p:nvPicPr>
            <p:cNvPr id="13" name="图片 12" descr="640_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757" y="54"/>
              <a:ext cx="1253" cy="1253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4197" y="170611"/>
            <a:ext cx="2375658" cy="639781"/>
          </a:xfrm>
          <a:prstGeom prst="rect">
            <a:avLst/>
          </a:prstGeom>
        </p:spPr>
      </p:pic>
      <p:sp>
        <p:nvSpPr>
          <p:cNvPr id="22" name="文本框 2"/>
          <p:cNvSpPr txBox="1"/>
          <p:nvPr/>
        </p:nvSpPr>
        <p:spPr>
          <a:xfrm>
            <a:off x="212145" y="66406"/>
            <a:ext cx="1045146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4572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3200" b="1" dirty="0">
                <a:solidFill>
                  <a:srgbClr val="4472C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Reference</a:t>
            </a:r>
            <a:endParaRPr lang="en-US" altLang="zh-CN" sz="3200" b="1" dirty="0">
              <a:solidFill>
                <a:srgbClr val="4472C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18" name="组合 17"/>
          <p:cNvGrpSpPr/>
          <p:nvPr/>
        </p:nvGrpSpPr>
        <p:grpSpPr>
          <a:xfrm rot="16200000">
            <a:off x="11168377" y="5834377"/>
            <a:ext cx="1037866" cy="1009380"/>
            <a:chOff x="0" y="3725502"/>
            <a:chExt cx="3657600" cy="3132498"/>
          </a:xfrm>
        </p:grpSpPr>
        <p:sp>
          <p:nvSpPr>
            <p:cNvPr id="19" name="直角三角形 18"/>
            <p:cNvSpPr/>
            <p:nvPr/>
          </p:nvSpPr>
          <p:spPr>
            <a:xfrm>
              <a:off x="0" y="4432300"/>
              <a:ext cx="2832320" cy="2425700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任意多边形: 形状 27"/>
            <p:cNvSpPr/>
            <p:nvPr/>
          </p:nvSpPr>
          <p:spPr>
            <a:xfrm>
              <a:off x="0" y="3725502"/>
              <a:ext cx="3657600" cy="3132498"/>
            </a:xfrm>
            <a:custGeom>
              <a:avLst/>
              <a:gdLst>
                <a:gd name="connsiteX0" fmla="*/ 0 w 4102100"/>
                <a:gd name="connsiteY0" fmla="*/ 0 h 3513184"/>
                <a:gd name="connsiteX1" fmla="*/ 4102100 w 4102100"/>
                <a:gd name="connsiteY1" fmla="*/ 3513184 h 3513184"/>
                <a:gd name="connsiteX2" fmla="*/ 3441700 w 4102100"/>
                <a:gd name="connsiteY2" fmla="*/ 3513184 h 3513184"/>
                <a:gd name="connsiteX3" fmla="*/ 0 w 4102100"/>
                <a:gd name="connsiteY3" fmla="*/ 565590 h 3513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02100" h="3513184">
                  <a:moveTo>
                    <a:pt x="0" y="0"/>
                  </a:moveTo>
                  <a:lnTo>
                    <a:pt x="4102100" y="3513184"/>
                  </a:lnTo>
                  <a:lnTo>
                    <a:pt x="3441700" y="3513184"/>
                  </a:lnTo>
                  <a:lnTo>
                    <a:pt x="0" y="56559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841887" y="1249596"/>
            <a:ext cx="10508226" cy="5695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just" fontAlgn="auto">
              <a:lnSpc>
                <a:spcPct val="120000"/>
              </a:lnSpc>
              <a:buFont typeface="+mj-lt"/>
              <a:buNone/>
            </a:pPr>
            <a:r>
              <a:rPr lang="en-US" altLang="zh-CN" sz="1600" dirty="0">
                <a:latin typeface="Times New Roman" panose="02020603050405020304" pitchFamily="18" charset="0"/>
                <a:ea typeface="楷体" panose="02010609060101010101" pitchFamily="49" charset="-122"/>
              </a:rPr>
              <a:t>[1] Jinlong Xue, Yayue Deng, Fengping Wang, Ya Li, Yingming Gao, Jianhua Tao, Jianqing Sun, and Jiaen Liang, “M2-ctts: End-to-end multi-scale multi-modal conversational text_x0002_to-speech synthesis,” in ICASSP 2023-2023 IEEE International Conference on Acoustics, Speech and Signal Processing (ICASSP). IEEE, 2023, pp. 1–5.</a:t>
            </a:r>
            <a:endParaRPr lang="en-US" altLang="zh-CN" sz="1600" dirty="0">
              <a:latin typeface="Times New Roman" panose="02020603050405020304" pitchFamily="18" charset="0"/>
              <a:ea typeface="楷体" panose="02010609060101010101" pitchFamily="49" charset="-122"/>
            </a:endParaRPr>
          </a:p>
          <a:p>
            <a:pPr indent="0" algn="just" fontAlgn="auto">
              <a:lnSpc>
                <a:spcPct val="120000"/>
              </a:lnSpc>
              <a:buFont typeface="+mj-lt"/>
              <a:buNone/>
            </a:pPr>
            <a:r>
              <a:rPr lang="en-US" altLang="zh-CN" sz="1600" dirty="0">
                <a:latin typeface="Times New Roman" panose="02020603050405020304" pitchFamily="18" charset="0"/>
                <a:ea typeface="楷体" panose="02010609060101010101" pitchFamily="49" charset="-122"/>
              </a:rPr>
              <a:t>[2] Haohan Guo, Shaofei Zhang, Frank K Soong, Lei He, and Lei Xie, “Conversational end-to-end tts for voice agents,” in 2021 IEEE Spoken Language Technology Workshop (SLT). IEEE,2021, pp. 403–409.</a:t>
            </a:r>
            <a:endParaRPr lang="en-US" altLang="zh-CN" sz="1600" dirty="0">
              <a:latin typeface="Times New Roman" panose="02020603050405020304" pitchFamily="18" charset="0"/>
              <a:ea typeface="楷体" panose="02010609060101010101" pitchFamily="49" charset="-122"/>
            </a:endParaRPr>
          </a:p>
          <a:p>
            <a:pPr indent="0" algn="just" fontAlgn="auto">
              <a:lnSpc>
                <a:spcPct val="120000"/>
              </a:lnSpc>
              <a:buFont typeface="+mj-lt"/>
              <a:buNone/>
            </a:pPr>
            <a:r>
              <a:rPr lang="en-US" altLang="zh-CN" sz="1600" dirty="0">
                <a:latin typeface="Times New Roman" panose="02020603050405020304" pitchFamily="18" charset="0"/>
                <a:ea typeface="楷体" panose="02010609060101010101" pitchFamily="49" charset="-122"/>
              </a:rPr>
              <a:t>[3] Jingbei Li, Yi Meng, Chenyi Li, Zhiyong Wu, Helen Meng, Chao Weng, and Dan Su, “Enhancing speaking styles in con_x0002_versational text-to-speech synthesis with graph-based multi_x0002_modal context modeling,” in ICASSP. 2022, pp.917–7921,IEEE.</a:t>
            </a:r>
            <a:endParaRPr lang="en-US" altLang="zh-CN" sz="1600" dirty="0">
              <a:latin typeface="Times New Roman" panose="02020603050405020304" pitchFamily="18" charset="0"/>
              <a:ea typeface="楷体" panose="02010609060101010101" pitchFamily="49" charset="-122"/>
            </a:endParaRPr>
          </a:p>
          <a:p>
            <a:pPr indent="0" algn="just" fontAlgn="auto">
              <a:lnSpc>
                <a:spcPct val="120000"/>
              </a:lnSpc>
              <a:buFont typeface="+mj-lt"/>
              <a:buNone/>
            </a:pPr>
            <a:r>
              <a:rPr lang="en-US" altLang="zh-CN" sz="1600" dirty="0">
                <a:latin typeface="Times New Roman" panose="02020603050405020304" pitchFamily="18" charset="0"/>
                <a:ea typeface="楷体" panose="02010609060101010101" pitchFamily="49" charset="-122"/>
              </a:rPr>
              <a:t>[4]  Jacob Devlin, Ming-Wei Chang, Kenton Lee, and Kristina Toutanova, “BERT: pre-training of deep bidirectional transformers for language understanding,” in NAACL-HLT (1). 2019, pp. 4171–4186, Association for Computational Linguistics.</a:t>
            </a:r>
            <a:endParaRPr lang="en-US" altLang="zh-CN" sz="1600" dirty="0">
              <a:latin typeface="Times New Roman" panose="02020603050405020304" pitchFamily="18" charset="0"/>
              <a:ea typeface="楷体" panose="02010609060101010101" pitchFamily="49" charset="-122"/>
            </a:endParaRPr>
          </a:p>
          <a:p>
            <a:pPr indent="0" algn="just" fontAlgn="auto">
              <a:lnSpc>
                <a:spcPct val="120000"/>
              </a:lnSpc>
              <a:buFont typeface="+mj-lt"/>
              <a:buNone/>
            </a:pPr>
            <a:r>
              <a:rPr lang="en-US" altLang="zh-CN" sz="1600" dirty="0">
                <a:latin typeface="Times New Roman" panose="02020603050405020304" pitchFamily="18" charset="0"/>
                <a:ea typeface="楷体" panose="02010609060101010101" pitchFamily="49" charset="-122"/>
              </a:rPr>
              <a:t>[5] Yi Ren, Ming Lei, Zhiying Huang, Shiliang Zhang, Qian Chen, Zhijie Yan, and Zhou Zhao, “Prosospeech: Enhancing</a:t>
            </a:r>
            <a:endParaRPr lang="en-US" altLang="zh-CN" sz="1600" dirty="0">
              <a:latin typeface="Times New Roman" panose="02020603050405020304" pitchFamily="18" charset="0"/>
              <a:ea typeface="楷体" panose="02010609060101010101" pitchFamily="49" charset="-122"/>
            </a:endParaRPr>
          </a:p>
          <a:p>
            <a:pPr indent="0" algn="just" fontAlgn="auto">
              <a:lnSpc>
                <a:spcPct val="120000"/>
              </a:lnSpc>
              <a:buFont typeface="+mj-lt"/>
              <a:buNone/>
            </a:pPr>
            <a:r>
              <a:rPr lang="en-US" altLang="zh-CN" sz="1600" dirty="0">
                <a:latin typeface="Times New Roman" panose="02020603050405020304" pitchFamily="18" charset="0"/>
                <a:ea typeface="楷体" panose="02010609060101010101" pitchFamily="49" charset="-122"/>
              </a:rPr>
              <a:t>prosody with quantized vector pre-training in text-to-speech,” in ICASSP. 2022, pp. 7577–7581, IEEE.</a:t>
            </a:r>
            <a:endParaRPr lang="en-US" altLang="zh-CN" sz="1600" dirty="0">
              <a:latin typeface="Times New Roman" panose="02020603050405020304" pitchFamily="18" charset="0"/>
              <a:ea typeface="楷体" panose="02010609060101010101" pitchFamily="49" charset="-122"/>
            </a:endParaRPr>
          </a:p>
          <a:p>
            <a:pPr indent="0" algn="just" fontAlgn="auto">
              <a:lnSpc>
                <a:spcPct val="120000"/>
              </a:lnSpc>
              <a:buFont typeface="+mj-lt"/>
              <a:buNone/>
            </a:pPr>
            <a:r>
              <a:rPr lang="en-US" altLang="zh-CN" sz="1600" dirty="0">
                <a:latin typeface="Times New Roman" panose="02020603050405020304" pitchFamily="18" charset="0"/>
                <a:ea typeface="楷体" panose="02010609060101010101" pitchFamily="49" charset="-122"/>
              </a:rPr>
              <a:t>[6] Shun Lei, Yixuan Zhou, Liyang Chen, Jiankun Hu, Zhiyong Wu, Shiyin Kang, and Helen Meng, “Towards multiscale speaking style modelling with hierarchical context information for mandarin speech synthesis,”arXivpreprint arXiv:2204.02743, 2022.</a:t>
            </a:r>
            <a:endParaRPr lang="en-US" altLang="zh-CN" sz="1600" dirty="0">
              <a:latin typeface="Times New Roman" panose="02020603050405020304" pitchFamily="18" charset="0"/>
              <a:ea typeface="楷体" panose="02010609060101010101" pitchFamily="49" charset="-122"/>
            </a:endParaRPr>
          </a:p>
          <a:p>
            <a:pPr indent="0" algn="just" fontAlgn="auto">
              <a:lnSpc>
                <a:spcPct val="120000"/>
              </a:lnSpc>
              <a:buFont typeface="+mj-lt"/>
              <a:buNone/>
            </a:pPr>
            <a:r>
              <a:rPr lang="en-US" altLang="zh-CN" sz="1600" dirty="0">
                <a:latin typeface="Times New Roman" panose="02020603050405020304" pitchFamily="18" charset="0"/>
                <a:ea typeface="楷体" panose="02010609060101010101" pitchFamily="49" charset="-122"/>
              </a:rPr>
              <a:t>[7] Vivek Kumar Rangarajan Sridhar, Ann K. Syrdal, Alistair Conkie, and Srinivas Bangalore, “Enriching text-to-speech synthesis using automatic dialog act tags,” inINTERSPEECH. 2011, pp. 317–320, ISCA.</a:t>
            </a:r>
            <a:endParaRPr lang="en-US" altLang="zh-CN" sz="1600" dirty="0">
              <a:latin typeface="Times New Roman" panose="02020603050405020304" pitchFamily="18" charset="0"/>
              <a:ea typeface="楷体" panose="02010609060101010101" pitchFamily="49" charset="-122"/>
            </a:endParaRPr>
          </a:p>
          <a:p>
            <a:pPr indent="0" algn="just" fontAlgn="auto">
              <a:lnSpc>
                <a:spcPct val="120000"/>
              </a:lnSpc>
              <a:buFont typeface="+mj-lt"/>
              <a:buNone/>
            </a:pPr>
            <a:endParaRPr lang="en-US" altLang="zh-CN" sz="1600" dirty="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0ECBB-EFA0-4B67-A466-676224D8611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21"/>
          <p:cNvSpPr txBox="1"/>
          <p:nvPr/>
        </p:nvSpPr>
        <p:spPr>
          <a:xfrm>
            <a:off x="4281805" y="3761105"/>
            <a:ext cx="526796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b="1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Presented by: YAYUE DENG</a:t>
            </a:r>
            <a:r>
              <a: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（邓雅月）</a:t>
            </a:r>
            <a:endParaRPr lang="zh-CN" altLang="en-US" b="1" dirty="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altLang="zh-CN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yayue.deng@bupt.edu.cn</a:t>
            </a:r>
            <a:endParaRPr lang="zh-CN" altLang="en-US" b="1" dirty="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1005444" y="1412867"/>
            <a:ext cx="9738232" cy="2099199"/>
            <a:chOff x="1767444" y="2517767"/>
            <a:chExt cx="9738232" cy="2099199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7444" y="2517767"/>
              <a:ext cx="1689831" cy="1689831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3634830" y="2573549"/>
              <a:ext cx="100031" cy="157826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8" name="组合 17"/>
            <p:cNvGrpSpPr/>
            <p:nvPr/>
          </p:nvGrpSpPr>
          <p:grpSpPr>
            <a:xfrm>
              <a:off x="3866012" y="3462893"/>
              <a:ext cx="7639664" cy="1154073"/>
              <a:chOff x="3866012" y="3362682"/>
              <a:chExt cx="7639664" cy="1154073"/>
            </a:xfrm>
          </p:grpSpPr>
          <p:cxnSp>
            <p:nvCxnSpPr>
              <p:cNvPr id="8" name="直接连接符 7"/>
              <p:cNvCxnSpPr/>
              <p:nvPr/>
            </p:nvCxnSpPr>
            <p:spPr>
              <a:xfrm>
                <a:off x="3972382" y="3362682"/>
                <a:ext cx="7426924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文本框 10"/>
              <p:cNvSpPr txBox="1"/>
              <p:nvPr/>
            </p:nvSpPr>
            <p:spPr>
              <a:xfrm>
                <a:off x="3866012" y="3539490"/>
                <a:ext cx="7639664" cy="9772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altLang="zh-CN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Thanks for Listening</a:t>
                </a:r>
                <a:endParaRPr lang="en-US" altLang="zh-CN" sz="48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0" name="组合 9"/>
          <p:cNvGrpSpPr/>
          <p:nvPr/>
        </p:nvGrpSpPr>
        <p:grpSpPr>
          <a:xfrm>
            <a:off x="0" y="3725502"/>
            <a:ext cx="3657600" cy="3132498"/>
            <a:chOff x="0" y="3725502"/>
            <a:chExt cx="3657600" cy="3132498"/>
          </a:xfrm>
        </p:grpSpPr>
        <p:sp>
          <p:nvSpPr>
            <p:cNvPr id="17" name="直角三角形 16"/>
            <p:cNvSpPr/>
            <p:nvPr/>
          </p:nvSpPr>
          <p:spPr>
            <a:xfrm>
              <a:off x="0" y="4432300"/>
              <a:ext cx="2832320" cy="2425700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任意多边形: 形状 6"/>
            <p:cNvSpPr/>
            <p:nvPr/>
          </p:nvSpPr>
          <p:spPr>
            <a:xfrm>
              <a:off x="0" y="3725502"/>
              <a:ext cx="3657600" cy="3132498"/>
            </a:xfrm>
            <a:custGeom>
              <a:avLst/>
              <a:gdLst>
                <a:gd name="connsiteX0" fmla="*/ 0 w 4102100"/>
                <a:gd name="connsiteY0" fmla="*/ 0 h 3513184"/>
                <a:gd name="connsiteX1" fmla="*/ 4102100 w 4102100"/>
                <a:gd name="connsiteY1" fmla="*/ 3513184 h 3513184"/>
                <a:gd name="connsiteX2" fmla="*/ 3441700 w 4102100"/>
                <a:gd name="connsiteY2" fmla="*/ 3513184 h 3513184"/>
                <a:gd name="connsiteX3" fmla="*/ 0 w 4102100"/>
                <a:gd name="connsiteY3" fmla="*/ 565590 h 3513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02100" h="3513184">
                  <a:moveTo>
                    <a:pt x="0" y="0"/>
                  </a:moveTo>
                  <a:lnTo>
                    <a:pt x="4102100" y="3513184"/>
                  </a:lnTo>
                  <a:lnTo>
                    <a:pt x="3441700" y="3513184"/>
                  </a:lnTo>
                  <a:lnTo>
                    <a:pt x="0" y="56559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4194810" y="1130505"/>
            <a:ext cx="5330851" cy="1037148"/>
            <a:chOff x="12129" y="32"/>
            <a:chExt cx="7554" cy="1253"/>
          </a:xfrm>
        </p:grpSpPr>
        <p:pic>
          <p:nvPicPr>
            <p:cNvPr id="23" name="图片 22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79" y="264"/>
              <a:ext cx="3018" cy="693"/>
            </a:xfrm>
            <a:prstGeom prst="rect">
              <a:avLst/>
            </a:prstGeom>
          </p:spPr>
        </p:pic>
        <p:pic>
          <p:nvPicPr>
            <p:cNvPr id="24" name="图片 23" descr="output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129" y="315"/>
              <a:ext cx="2443" cy="825"/>
            </a:xfrm>
            <a:prstGeom prst="rect">
              <a:avLst/>
            </a:prstGeom>
          </p:spPr>
        </p:pic>
        <p:pic>
          <p:nvPicPr>
            <p:cNvPr id="25" name="图片 24" descr="640_2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430" y="32"/>
              <a:ext cx="1253" cy="1253"/>
            </a:xfrm>
            <a:prstGeom prst="rect">
              <a:avLst/>
            </a:prstGeom>
          </p:spPr>
        </p:pic>
      </p:grpSp>
      <p:grpSp>
        <p:nvGrpSpPr>
          <p:cNvPr id="26" name="组合 25"/>
          <p:cNvGrpSpPr/>
          <p:nvPr/>
        </p:nvGrpSpPr>
        <p:grpSpPr>
          <a:xfrm>
            <a:off x="8977707" y="0"/>
            <a:ext cx="3210129" cy="1420238"/>
            <a:chOff x="7926147" y="0"/>
            <a:chExt cx="3210129" cy="1420238"/>
          </a:xfrm>
        </p:grpSpPr>
        <p:sp>
          <p:nvSpPr>
            <p:cNvPr id="27" name="任意多边形: 形状 12"/>
            <p:cNvSpPr/>
            <p:nvPr/>
          </p:nvSpPr>
          <p:spPr>
            <a:xfrm rot="10800000">
              <a:off x="7926147" y="0"/>
              <a:ext cx="3210129" cy="1420238"/>
            </a:xfrm>
            <a:custGeom>
              <a:avLst/>
              <a:gdLst>
                <a:gd name="connsiteX0" fmla="*/ 3692727 w 3692727"/>
                <a:gd name="connsiteY0" fmla="*/ 2088816 h 2088816"/>
                <a:gd name="connsiteX1" fmla="*/ 3239331 w 3692727"/>
                <a:gd name="connsiteY1" fmla="*/ 2088816 h 2088816"/>
                <a:gd name="connsiteX2" fmla="*/ 1846364 w 3692727"/>
                <a:gd name="connsiteY2" fmla="*/ 512934 h 2088816"/>
                <a:gd name="connsiteX3" fmla="*/ 453397 w 3692727"/>
                <a:gd name="connsiteY3" fmla="*/ 2088816 h 2088816"/>
                <a:gd name="connsiteX4" fmla="*/ 0 w 3692727"/>
                <a:gd name="connsiteY4" fmla="*/ 2088816 h 2088816"/>
                <a:gd name="connsiteX5" fmla="*/ 1846363 w 3692727"/>
                <a:gd name="connsiteY5" fmla="*/ 0 h 2088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92727" h="2088816">
                  <a:moveTo>
                    <a:pt x="3692727" y="2088816"/>
                  </a:moveTo>
                  <a:lnTo>
                    <a:pt x="3239331" y="2088816"/>
                  </a:lnTo>
                  <a:lnTo>
                    <a:pt x="1846364" y="512934"/>
                  </a:lnTo>
                  <a:lnTo>
                    <a:pt x="453397" y="2088816"/>
                  </a:lnTo>
                  <a:lnTo>
                    <a:pt x="0" y="2088816"/>
                  </a:lnTo>
                  <a:lnTo>
                    <a:pt x="1846363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任意多边形: 形状 11"/>
            <p:cNvSpPr/>
            <p:nvPr/>
          </p:nvSpPr>
          <p:spPr>
            <a:xfrm rot="10800000">
              <a:off x="8498431" y="0"/>
              <a:ext cx="2065564" cy="914400"/>
            </a:xfrm>
            <a:custGeom>
              <a:avLst/>
              <a:gdLst>
                <a:gd name="connsiteX0" fmla="*/ 2065564 w 2065564"/>
                <a:gd name="connsiteY0" fmla="*/ 1168400 h 1168400"/>
                <a:gd name="connsiteX1" fmla="*/ 0 w 2065564"/>
                <a:gd name="connsiteY1" fmla="*/ 1168400 h 1168400"/>
                <a:gd name="connsiteX2" fmla="*/ 1032782 w 2065564"/>
                <a:gd name="connsiteY2" fmla="*/ 0 h 116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65564" h="1168400">
                  <a:moveTo>
                    <a:pt x="2065564" y="1168400"/>
                  </a:moveTo>
                  <a:lnTo>
                    <a:pt x="0" y="1168400"/>
                  </a:lnTo>
                  <a:lnTo>
                    <a:pt x="1032782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文本框 2"/>
          <p:cNvSpPr txBox="1"/>
          <p:nvPr/>
        </p:nvSpPr>
        <p:spPr>
          <a:xfrm>
            <a:off x="212145" y="66406"/>
            <a:ext cx="1045146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4572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sz="3200" b="1" dirty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Outline</a:t>
            </a:r>
            <a:endParaRPr lang="en-US" sz="3200" b="1" dirty="0">
              <a:solidFill>
                <a:srgbClr val="4472C4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18" name="组合 17"/>
          <p:cNvGrpSpPr/>
          <p:nvPr/>
        </p:nvGrpSpPr>
        <p:grpSpPr>
          <a:xfrm rot="16200000">
            <a:off x="11168377" y="5834377"/>
            <a:ext cx="1037866" cy="1009380"/>
            <a:chOff x="0" y="3725502"/>
            <a:chExt cx="3657600" cy="3132498"/>
          </a:xfrm>
        </p:grpSpPr>
        <p:sp>
          <p:nvSpPr>
            <p:cNvPr id="19" name="直角三角形 18"/>
            <p:cNvSpPr/>
            <p:nvPr/>
          </p:nvSpPr>
          <p:spPr>
            <a:xfrm>
              <a:off x="0" y="4432300"/>
              <a:ext cx="2832320" cy="2425700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任意多边形: 形状 27"/>
            <p:cNvSpPr/>
            <p:nvPr/>
          </p:nvSpPr>
          <p:spPr>
            <a:xfrm>
              <a:off x="0" y="3725502"/>
              <a:ext cx="3657600" cy="3132498"/>
            </a:xfrm>
            <a:custGeom>
              <a:avLst/>
              <a:gdLst>
                <a:gd name="connsiteX0" fmla="*/ 0 w 4102100"/>
                <a:gd name="connsiteY0" fmla="*/ 0 h 3513184"/>
                <a:gd name="connsiteX1" fmla="*/ 4102100 w 4102100"/>
                <a:gd name="connsiteY1" fmla="*/ 3513184 h 3513184"/>
                <a:gd name="connsiteX2" fmla="*/ 3441700 w 4102100"/>
                <a:gd name="connsiteY2" fmla="*/ 3513184 h 3513184"/>
                <a:gd name="connsiteX3" fmla="*/ 0 w 4102100"/>
                <a:gd name="connsiteY3" fmla="*/ 565590 h 3513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02100" h="3513184">
                  <a:moveTo>
                    <a:pt x="0" y="0"/>
                  </a:moveTo>
                  <a:lnTo>
                    <a:pt x="4102100" y="3513184"/>
                  </a:lnTo>
                  <a:lnTo>
                    <a:pt x="3441700" y="3513184"/>
                  </a:lnTo>
                  <a:lnTo>
                    <a:pt x="0" y="56559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783590" y="1078865"/>
            <a:ext cx="10626090" cy="3192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21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dirty="0">
                <a:solidFill>
                  <a:schemeClr val="accent6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Why</a:t>
            </a:r>
            <a:r>
              <a:rPr lang="en-US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 does dialogue context matter to speech synthesis?</a:t>
            </a:r>
            <a:endParaRPr lang="en-US" sz="24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+mn-ea"/>
            </a:endParaRPr>
          </a:p>
          <a:p>
            <a:pPr marL="285750" indent="-285750" algn="just" fontAlgn="auto">
              <a:lnSpc>
                <a:spcPct val="21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What</a:t>
            </a:r>
            <a:r>
              <a:rPr lang="en-US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 is Conversational Speech Synthesis (CSS)?</a:t>
            </a:r>
            <a:endParaRPr lang="en-US" sz="24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+mn-ea"/>
            </a:endParaRPr>
          </a:p>
          <a:p>
            <a:pPr marL="285750" indent="-285750">
              <a:lnSpc>
                <a:spcPct val="21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How</a:t>
            </a:r>
            <a:r>
              <a:rPr lang="en-US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 to strengthen context understanding ?</a:t>
            </a:r>
            <a:endParaRPr lang="en-US" sz="24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+mn-ea"/>
            </a:endParaRPr>
          </a:p>
          <a:p>
            <a:pPr marL="285750" indent="-285750">
              <a:lnSpc>
                <a:spcPct val="21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Su</a:t>
            </a:r>
            <a:r>
              <a:rPr lang="en-US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mmary of contributions</a:t>
            </a:r>
            <a:endParaRPr lang="en-US" sz="24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0ECBB-EFA0-4B67-A466-676224D8611D}" type="slidenum">
              <a:rPr lang="zh-CN" altLang="en-US" smtClean="0"/>
            </a:fld>
            <a:endParaRPr lang="zh-CN" altLang="en-US" dirty="0"/>
          </a:p>
        </p:txBody>
      </p:sp>
      <p:grpSp>
        <p:nvGrpSpPr>
          <p:cNvPr id="10" name="组合 9"/>
          <p:cNvGrpSpPr/>
          <p:nvPr/>
        </p:nvGrpSpPr>
        <p:grpSpPr>
          <a:xfrm>
            <a:off x="7762875" y="22860"/>
            <a:ext cx="4368800" cy="795020"/>
            <a:chOff x="12129" y="54"/>
            <a:chExt cx="6880" cy="1252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98" y="264"/>
              <a:ext cx="2924" cy="788"/>
            </a:xfrm>
            <a:prstGeom prst="rect">
              <a:avLst/>
            </a:prstGeom>
          </p:spPr>
        </p:pic>
        <p:pic>
          <p:nvPicPr>
            <p:cNvPr id="12" name="图片 11" descr="output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129" y="315"/>
              <a:ext cx="2443" cy="825"/>
            </a:xfrm>
            <a:prstGeom prst="rect">
              <a:avLst/>
            </a:prstGeom>
          </p:spPr>
        </p:pic>
        <p:pic>
          <p:nvPicPr>
            <p:cNvPr id="13" name="图片 12" descr="640_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757" y="54"/>
              <a:ext cx="1253" cy="1253"/>
            </a:xfrm>
            <a:prstGeom prst="rect">
              <a:avLst/>
            </a:prstGeom>
          </p:spPr>
        </p:pic>
      </p:grpSp>
      <p:sp>
        <p:nvSpPr>
          <p:cNvPr id="14" name="文本框 13"/>
          <p:cNvSpPr txBox="1"/>
          <p:nvPr/>
        </p:nvSpPr>
        <p:spPr>
          <a:xfrm>
            <a:off x="274955" y="6384925"/>
            <a:ext cx="9330055" cy="2571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20000"/>
              </a:lnSpc>
            </a:pPr>
            <a:r>
              <a:rPr lang="en-US" altLang="zh-CN" sz="900" dirty="0">
                <a:solidFill>
                  <a:srgbClr val="121212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Nishimura, Yuto, et al. "Acoustic modeling for end-to-end empathetic dialogue speech synthesis using linguistic and prosodic contexts of dialogue history." arXiv preprint arXiv:2206.08039 (2022).</a:t>
            </a:r>
            <a:endParaRPr lang="en-US" altLang="zh-CN" sz="900" dirty="0">
              <a:solidFill>
                <a:srgbClr val="121212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文本框 2"/>
          <p:cNvSpPr txBox="1"/>
          <p:nvPr/>
        </p:nvSpPr>
        <p:spPr>
          <a:xfrm>
            <a:off x="212145" y="66406"/>
            <a:ext cx="1045146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4572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sz="3200" b="1" dirty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Background</a:t>
            </a:r>
            <a:endParaRPr lang="en-US" sz="3200" b="1" dirty="0">
              <a:solidFill>
                <a:srgbClr val="4472C4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18" name="组合 17"/>
          <p:cNvGrpSpPr/>
          <p:nvPr/>
        </p:nvGrpSpPr>
        <p:grpSpPr>
          <a:xfrm rot="16200000">
            <a:off x="11168377" y="5834377"/>
            <a:ext cx="1037866" cy="1009380"/>
            <a:chOff x="0" y="3725502"/>
            <a:chExt cx="3657600" cy="3132498"/>
          </a:xfrm>
        </p:grpSpPr>
        <p:sp>
          <p:nvSpPr>
            <p:cNvPr id="19" name="直角三角形 18"/>
            <p:cNvSpPr/>
            <p:nvPr/>
          </p:nvSpPr>
          <p:spPr>
            <a:xfrm>
              <a:off x="0" y="4432300"/>
              <a:ext cx="2832320" cy="2425700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任意多边形: 形状 27"/>
            <p:cNvSpPr/>
            <p:nvPr/>
          </p:nvSpPr>
          <p:spPr>
            <a:xfrm>
              <a:off x="0" y="3725502"/>
              <a:ext cx="3657600" cy="3132498"/>
            </a:xfrm>
            <a:custGeom>
              <a:avLst/>
              <a:gdLst>
                <a:gd name="connsiteX0" fmla="*/ 0 w 4102100"/>
                <a:gd name="connsiteY0" fmla="*/ 0 h 3513184"/>
                <a:gd name="connsiteX1" fmla="*/ 4102100 w 4102100"/>
                <a:gd name="connsiteY1" fmla="*/ 3513184 h 3513184"/>
                <a:gd name="connsiteX2" fmla="*/ 3441700 w 4102100"/>
                <a:gd name="connsiteY2" fmla="*/ 3513184 h 3513184"/>
                <a:gd name="connsiteX3" fmla="*/ 0 w 4102100"/>
                <a:gd name="connsiteY3" fmla="*/ 565590 h 3513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02100" h="3513184">
                  <a:moveTo>
                    <a:pt x="0" y="0"/>
                  </a:moveTo>
                  <a:lnTo>
                    <a:pt x="4102100" y="3513184"/>
                  </a:lnTo>
                  <a:lnTo>
                    <a:pt x="3441700" y="3513184"/>
                  </a:lnTo>
                  <a:lnTo>
                    <a:pt x="0" y="56559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783590" y="1078865"/>
            <a:ext cx="6517005" cy="545465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b="1" dirty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Conversational Speech Synthesis, CSS </a:t>
            </a:r>
            <a:endParaRPr lang="en-US" altLang="zh-CN" b="1" dirty="0">
              <a:solidFill>
                <a:srgbClr val="4472C4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  <a:p>
            <a:pPr marL="742950" lvl="1" indent="-285750" algn="just">
              <a:lnSpc>
                <a:spcPct val="130000"/>
              </a:lnSpc>
              <a:buFont typeface="Wingdings" panose="05000000000000000000" charset="0"/>
              <a:buChar char="Ø"/>
            </a:pPr>
            <a:r>
              <a:rPr lang="en-US" altLang="zh-CN" dirty="0">
                <a:solidFill>
                  <a:srgbClr val="121212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CSS T</a:t>
            </a:r>
            <a:r>
              <a:rPr lang="en-US" altLang="zh-CN" dirty="0">
                <a:solidFill>
                  <a:srgbClr val="121212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ask Objective:</a:t>
            </a:r>
            <a:endParaRPr lang="en-US" altLang="zh-CN" dirty="0">
              <a:solidFill>
                <a:srgbClr val="121212"/>
              </a:solidFill>
              <a:effectLst/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lvl="1" indent="0" algn="just">
              <a:lnSpc>
                <a:spcPct val="130000"/>
              </a:lnSpc>
              <a:buFont typeface="Wingdings" panose="05000000000000000000" pitchFamily="2" charset="2"/>
              <a:buNone/>
            </a:pPr>
            <a:r>
              <a:rPr lang="en-US" altLang="zh-CN" sz="1600" dirty="0">
                <a:solidFill>
                  <a:srgbClr val="121212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Focuses on improving the model’s </a:t>
            </a:r>
            <a:r>
              <a:rPr lang="en-US" altLang="zh-CN" sz="1600" u="sng" dirty="0">
                <a:solidFill>
                  <a:srgbClr val="121212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context-understanding</a:t>
            </a:r>
            <a:r>
              <a:rPr lang="en-US" altLang="zh-CN" sz="1600" dirty="0">
                <a:solidFill>
                  <a:srgbClr val="121212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capability and generating </a:t>
            </a:r>
            <a:r>
              <a:rPr lang="en-US" altLang="zh-CN" sz="1600" u="sng" dirty="0">
                <a:solidFill>
                  <a:srgbClr val="121212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audio with context-appropriate prosody</a:t>
            </a:r>
            <a:r>
              <a:rPr lang="en-US" altLang="zh-CN" sz="1600" dirty="0">
                <a:solidFill>
                  <a:srgbClr val="121212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.</a:t>
            </a:r>
            <a:endParaRPr lang="en-US" altLang="zh-CN" sz="1600" dirty="0">
              <a:solidFill>
                <a:srgbClr val="121212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lvl="1" indent="0" algn="just">
              <a:lnSpc>
                <a:spcPct val="130000"/>
              </a:lnSpc>
              <a:buFont typeface="Wingdings" panose="05000000000000000000" pitchFamily="2" charset="2"/>
              <a:buNone/>
            </a:pPr>
            <a:endParaRPr lang="en-US" altLang="zh-CN" dirty="0">
              <a:solidFill>
                <a:srgbClr val="121212"/>
              </a:solidFill>
              <a:effectLst/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30000"/>
              </a:lnSpc>
              <a:buFont typeface="Wingdings" panose="05000000000000000000" charset="0"/>
              <a:buChar char="Ø"/>
            </a:pPr>
            <a:r>
              <a:rPr lang="en-US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H</a:t>
            </a:r>
            <a:r>
              <a:rPr lang="en-US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ow </a:t>
            </a:r>
            <a:r>
              <a:rPr lang="en-US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t</a:t>
            </a:r>
            <a:r>
              <a:rPr lang="en-US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o understand speech?</a:t>
            </a:r>
            <a:endParaRPr lang="en-US" altLang="zh-CN" dirty="0">
              <a:solidFill>
                <a:srgbClr val="121212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lvl="1" indent="0" algn="just">
              <a:lnSpc>
                <a:spcPct val="130000"/>
              </a:lnSpc>
              <a:buFont typeface="Wingdings" panose="05000000000000000000" pitchFamily="2" charset="2"/>
              <a:buNone/>
            </a:pPr>
            <a:r>
              <a:rPr lang="en-US" altLang="zh-CN" sz="1600" dirty="0">
                <a:solidFill>
                  <a:srgbClr val="121212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“Semantic composition” : </a:t>
            </a:r>
            <a:r>
              <a:rPr lang="en-US" altLang="zh-CN" sz="1600" dirty="0">
                <a:solidFill>
                  <a:srgbClr val="121212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machine combines the meaning of words in a sentence as they are heard, so that they make sense </a:t>
            </a:r>
            <a:r>
              <a:rPr lang="en-US" altLang="zh-CN" sz="1600" b="1" dirty="0">
                <a:solidFill>
                  <a:srgbClr val="121212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in the context of </a:t>
            </a:r>
            <a:r>
              <a:rPr lang="en-US" altLang="zh-CN" sz="1600" dirty="0">
                <a:solidFill>
                  <a:srgbClr val="121212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what has already been said.</a:t>
            </a:r>
            <a:endParaRPr lang="en-US" altLang="zh-CN" sz="1600" dirty="0">
              <a:solidFill>
                <a:srgbClr val="121212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lvl="1" indent="0" algn="just">
              <a:lnSpc>
                <a:spcPct val="130000"/>
              </a:lnSpc>
              <a:buFont typeface="Wingdings" panose="05000000000000000000" pitchFamily="2" charset="2"/>
              <a:buNone/>
            </a:pPr>
            <a:endParaRPr lang="en-US" altLang="zh-CN" dirty="0">
              <a:solidFill>
                <a:srgbClr val="121212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742950" lvl="2" indent="-285750" algn="just">
              <a:lnSpc>
                <a:spcPct val="130000"/>
              </a:lnSpc>
              <a:buFont typeface="Wingdings" panose="05000000000000000000" charset="0"/>
              <a:buChar char="Ø"/>
            </a:pPr>
            <a:r>
              <a:rPr lang="en-US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H</a:t>
            </a:r>
            <a:r>
              <a:rPr lang="en-US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ow dialogue context effect in speech synthesis?</a:t>
            </a:r>
            <a:endParaRPr lang="en-US" altLang="zh-CN" dirty="0">
              <a:solidFill>
                <a:srgbClr val="121212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lvl="1" algn="just">
              <a:lnSpc>
                <a:spcPct val="130000"/>
              </a:lnSpc>
              <a:buClrTx/>
              <a:buSzTx/>
              <a:buFont typeface="Wingdings" panose="05000000000000000000" pitchFamily="2" charset="2"/>
              <a:buNone/>
            </a:pPr>
            <a:r>
              <a:rPr lang="en-US" altLang="zh-CN" sz="1600" dirty="0">
                <a:solidFill>
                  <a:srgbClr val="121212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Incorporating historical dialogues as supplementary information into speech synthesis can improve the model’s understanding of prior statements, thereby helping to enhance the prosody of the synthesized audio.</a:t>
            </a:r>
            <a:endParaRPr lang="en-US" altLang="zh-CN" sz="1600" dirty="0">
              <a:solidFill>
                <a:srgbClr val="121212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lvl="1" indent="0" algn="just">
              <a:lnSpc>
                <a:spcPct val="150000"/>
              </a:lnSpc>
              <a:buFont typeface="Wingdings" panose="05000000000000000000" pitchFamily="2" charset="2"/>
              <a:buNone/>
            </a:pPr>
            <a:endParaRPr lang="en-US" altLang="zh-CN" dirty="0">
              <a:solidFill>
                <a:srgbClr val="121212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lvl="1" indent="0" algn="just">
              <a:lnSpc>
                <a:spcPct val="150000"/>
              </a:lnSpc>
              <a:buFont typeface="Wingdings" panose="05000000000000000000" pitchFamily="2" charset="2"/>
              <a:buNone/>
            </a:pPr>
            <a:endParaRPr lang="en-US" altLang="zh-CN" dirty="0">
              <a:solidFill>
                <a:srgbClr val="121212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lvl="1" indent="0" algn="just">
              <a:lnSpc>
                <a:spcPct val="150000"/>
              </a:lnSpc>
              <a:buFont typeface="Wingdings" panose="05000000000000000000" pitchFamily="2" charset="2"/>
              <a:buNone/>
            </a:pPr>
            <a:endParaRPr lang="en-US" altLang="zh-CN" dirty="0">
              <a:solidFill>
                <a:srgbClr val="121212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lvl="1" indent="0" algn="just">
              <a:lnSpc>
                <a:spcPct val="150000"/>
              </a:lnSpc>
              <a:buFont typeface="Wingdings" panose="05000000000000000000" pitchFamily="2" charset="2"/>
              <a:buNone/>
            </a:pPr>
            <a:endParaRPr lang="en-US" altLang="zh-CN" dirty="0">
              <a:solidFill>
                <a:srgbClr val="121212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lvl="1" indent="0" algn="just">
              <a:lnSpc>
                <a:spcPct val="150000"/>
              </a:lnSpc>
              <a:buFont typeface="Wingdings" panose="05000000000000000000" pitchFamily="2" charset="2"/>
              <a:buNone/>
            </a:pPr>
            <a:endParaRPr lang="en-US" altLang="zh-CN" dirty="0">
              <a:solidFill>
                <a:srgbClr val="121212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lvl="1" indent="0" algn="just">
              <a:lnSpc>
                <a:spcPct val="150000"/>
              </a:lnSpc>
              <a:buFont typeface="Wingdings" panose="05000000000000000000" pitchFamily="2" charset="2"/>
              <a:buNone/>
            </a:pPr>
            <a:endParaRPr lang="en-US" altLang="zh-CN" dirty="0">
              <a:solidFill>
                <a:srgbClr val="121212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lvl="1" indent="0" algn="just">
              <a:lnSpc>
                <a:spcPct val="150000"/>
              </a:lnSpc>
              <a:buFont typeface="Wingdings" panose="05000000000000000000" pitchFamily="2" charset="2"/>
              <a:buNone/>
            </a:pPr>
            <a:endParaRPr lang="en-US" altLang="zh-CN" dirty="0">
              <a:solidFill>
                <a:srgbClr val="121212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altLang="zh-CN" dirty="0">
              <a:solidFill>
                <a:srgbClr val="121212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0ECBB-EFA0-4B67-A466-676224D8611D}" type="slidenum">
              <a:rPr lang="zh-CN" altLang="en-US" smtClean="0"/>
            </a:fld>
            <a:endParaRPr lang="zh-CN" altLang="en-US" dirty="0"/>
          </a:p>
        </p:txBody>
      </p:sp>
      <p:grpSp>
        <p:nvGrpSpPr>
          <p:cNvPr id="10" name="组合 9"/>
          <p:cNvGrpSpPr/>
          <p:nvPr/>
        </p:nvGrpSpPr>
        <p:grpSpPr>
          <a:xfrm>
            <a:off x="7762875" y="22860"/>
            <a:ext cx="4368800" cy="795020"/>
            <a:chOff x="12129" y="54"/>
            <a:chExt cx="6880" cy="1252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98" y="264"/>
              <a:ext cx="2924" cy="788"/>
            </a:xfrm>
            <a:prstGeom prst="rect">
              <a:avLst/>
            </a:prstGeom>
          </p:spPr>
        </p:pic>
        <p:pic>
          <p:nvPicPr>
            <p:cNvPr id="12" name="图片 11" descr="output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129" y="315"/>
              <a:ext cx="2443" cy="825"/>
            </a:xfrm>
            <a:prstGeom prst="rect">
              <a:avLst/>
            </a:prstGeom>
          </p:spPr>
        </p:pic>
        <p:pic>
          <p:nvPicPr>
            <p:cNvPr id="13" name="图片 12" descr="640_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757" y="54"/>
              <a:ext cx="1253" cy="1253"/>
            </a:xfrm>
            <a:prstGeom prst="rect">
              <a:avLst/>
            </a:prstGeom>
          </p:spPr>
        </p:pic>
      </p:grpSp>
      <p:sp>
        <p:nvSpPr>
          <p:cNvPr id="14" name="文本框 13"/>
          <p:cNvSpPr txBox="1"/>
          <p:nvPr/>
        </p:nvSpPr>
        <p:spPr>
          <a:xfrm>
            <a:off x="274955" y="6424930"/>
            <a:ext cx="9330055" cy="4235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20000"/>
              </a:lnSpc>
            </a:pPr>
            <a:r>
              <a:rPr lang="en-US" altLang="zh-CN" sz="900" dirty="0">
                <a:solidFill>
                  <a:srgbClr val="121212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Example inspired from “CMCU-CSS: Enhancing Naturalness via Commonsense-based Multi-modal Context Understanding in Conversational Speech Synthesis.” (D</a:t>
            </a:r>
            <a:r>
              <a:rPr lang="en-US" altLang="zh-CN" sz="900" dirty="0">
                <a:solidFill>
                  <a:srgbClr val="121212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eng et al. 2023 ACM MM)</a:t>
            </a:r>
            <a:endParaRPr lang="en-US" altLang="zh-CN" sz="900" dirty="0">
              <a:solidFill>
                <a:srgbClr val="121212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algn="l">
              <a:lnSpc>
                <a:spcPct val="120000"/>
              </a:lnSpc>
            </a:pPr>
            <a:endParaRPr lang="zh-CN" altLang="en-US" sz="900" dirty="0">
              <a:solidFill>
                <a:srgbClr val="121212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15" name="图片 14" descr="exampl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3885" y="2498725"/>
            <a:ext cx="3516630" cy="3066415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8428990" y="1204595"/>
            <a:ext cx="3182620" cy="1021715"/>
            <a:chOff x="13274" y="1897"/>
            <a:chExt cx="5012" cy="1609"/>
          </a:xfrm>
        </p:grpSpPr>
        <p:grpSp>
          <p:nvGrpSpPr>
            <p:cNvPr id="3" name="组合 2"/>
            <p:cNvGrpSpPr/>
            <p:nvPr/>
          </p:nvGrpSpPr>
          <p:grpSpPr>
            <a:xfrm>
              <a:off x="13274" y="1897"/>
              <a:ext cx="5011" cy="882"/>
              <a:chOff x="13274" y="1897"/>
              <a:chExt cx="5011" cy="882"/>
            </a:xfrm>
          </p:grpSpPr>
          <p:sp>
            <p:nvSpPr>
              <p:cNvPr id="5" name="矩形 4"/>
              <p:cNvSpPr/>
              <p:nvPr/>
            </p:nvSpPr>
            <p:spPr>
              <a:xfrm>
                <a:off x="13274" y="1897"/>
                <a:ext cx="2457" cy="882"/>
              </a:xfrm>
              <a:prstGeom prst="rect">
                <a:avLst/>
              </a:prstGeom>
              <a:ln w="28575"/>
            </p:spPr>
            <p:style>
              <a:lnRef idx="2">
                <a:schemeClr val="accent1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tx1"/>
              </a:fontRef>
            </p:style>
            <p:txBody>
              <a:bodyPr rtlCol="0" anchor="ctr"/>
              <a:p>
                <a:pPr algn="ctr"/>
                <a:r>
                  <a:rPr lang="en-US" altLang="zh-CN" sz="100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Context Understanding and Modeling</a:t>
                </a:r>
                <a:endParaRPr lang="en-US" altLang="zh-CN" sz="100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" name="矩形 24"/>
              <p:cNvSpPr/>
              <p:nvPr/>
            </p:nvSpPr>
            <p:spPr>
              <a:xfrm>
                <a:off x="16751" y="1897"/>
                <a:ext cx="1535" cy="882"/>
              </a:xfrm>
              <a:prstGeom prst="rect">
                <a:avLst/>
              </a:prstGeom>
              <a:ln w="28575"/>
            </p:spPr>
            <p:style>
              <a:lnRef idx="2">
                <a:schemeClr val="accent1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tx1"/>
              </a:fontRef>
            </p:style>
            <p:txBody>
              <a:bodyPr rtlCol="0" anchor="ctr"/>
              <a:p>
                <a:pPr algn="ctr"/>
                <a:r>
                  <a:rPr lang="en-US" altLang="zh-CN" sz="1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Speech Synthesis</a:t>
                </a:r>
                <a:endParaRPr lang="en-US" altLang="zh-CN" sz="1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" name="加号 26"/>
              <p:cNvSpPr/>
              <p:nvPr/>
            </p:nvSpPr>
            <p:spPr>
              <a:xfrm>
                <a:off x="16064" y="2309"/>
                <a:ext cx="418" cy="381"/>
              </a:xfrm>
              <a:prstGeom prst="mathPlus">
                <a:avLst/>
              </a:prstGeom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pic>
          <p:nvPicPr>
            <p:cNvPr id="6" name="history">
              <a:hlinkClick r:id="" action="ppaction://media"/>
            </p:cNvPr>
            <p:cNvPicPr/>
            <p:nvPr>
              <a:audioFile r:link="rId5"/>
              <p:extLst>
                <p:ext uri="{DAA4B4D4-6D71-4841-9C94-3DE7FCFB9230}">
                  <p14:media xmlns:p14="http://schemas.microsoft.com/office/powerpoint/2010/main" r:embed="rId6"/>
                </p:ext>
              </p:extLst>
            </p:nvPr>
          </p:nvPicPr>
          <p:blipFill>
            <a:blip r:embed="rId7"/>
            <a:stretch>
              <a:fillRect/>
            </a:stretch>
          </p:blipFill>
          <p:spPr>
            <a:xfrm>
              <a:off x="14144" y="2841"/>
              <a:ext cx="650" cy="650"/>
            </a:xfrm>
            <a:prstGeom prst="rect">
              <a:avLst/>
            </a:prstGeom>
          </p:spPr>
        </p:pic>
        <p:pic>
          <p:nvPicPr>
            <p:cNvPr id="7" name="m2ctts">
              <a:hlinkClick r:id="" action="ppaction://media"/>
            </p:cNvPr>
            <p:cNvPicPr/>
            <p:nvPr>
              <a:audioFile r:link="rId8"/>
              <p:extLst>
                <p:ext uri="{DAA4B4D4-6D71-4841-9C94-3DE7FCFB9230}">
                  <p14:media xmlns:p14="http://schemas.microsoft.com/office/powerpoint/2010/main" r:embed="rId9"/>
                </p:ext>
              </p:extLst>
            </p:nvPr>
          </p:nvPicPr>
          <p:blipFill>
            <a:blip r:embed="rId7"/>
            <a:stretch>
              <a:fillRect/>
            </a:stretch>
          </p:blipFill>
          <p:spPr>
            <a:xfrm>
              <a:off x="16793" y="2848"/>
              <a:ext cx="650" cy="650"/>
            </a:xfrm>
            <a:prstGeom prst="rect">
              <a:avLst/>
            </a:prstGeom>
          </p:spPr>
        </p:pic>
        <p:pic>
          <p:nvPicPr>
            <p:cNvPr id="8" name="guo-mul-re-neg">
              <a:hlinkClick r:id="" action="ppaction://media"/>
            </p:cNvPr>
            <p:cNvPicPr/>
            <p:nvPr>
              <a:audioFile r:link="rId10"/>
              <p:extLst>
                <p:ext uri="{DAA4B4D4-6D71-4841-9C94-3DE7FCFB9230}">
                  <p14:media xmlns:p14="http://schemas.microsoft.com/office/powerpoint/2010/main" r:embed="rId11"/>
                </p:ext>
              </p:extLst>
            </p:nvPr>
          </p:nvPicPr>
          <p:blipFill>
            <a:blip r:embed="rId7"/>
            <a:stretch>
              <a:fillRect/>
            </a:stretch>
          </p:blipFill>
          <p:spPr>
            <a:xfrm>
              <a:off x="17636" y="2856"/>
              <a:ext cx="650" cy="650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3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>
                <p:cTn id="34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>
                <p:cTn id="35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文本框 2"/>
          <p:cNvSpPr txBox="1"/>
          <p:nvPr/>
        </p:nvSpPr>
        <p:spPr>
          <a:xfrm>
            <a:off x="212145" y="66406"/>
            <a:ext cx="1045146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4572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sz="3200" b="1" dirty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Related Work</a:t>
            </a:r>
            <a:endParaRPr lang="en-US" sz="3200" b="1" dirty="0">
              <a:solidFill>
                <a:srgbClr val="4472C4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18" name="组合 17"/>
          <p:cNvGrpSpPr/>
          <p:nvPr/>
        </p:nvGrpSpPr>
        <p:grpSpPr>
          <a:xfrm rot="16200000">
            <a:off x="11168377" y="5834377"/>
            <a:ext cx="1037866" cy="1009380"/>
            <a:chOff x="0" y="3725502"/>
            <a:chExt cx="3657600" cy="3132498"/>
          </a:xfrm>
        </p:grpSpPr>
        <p:sp>
          <p:nvSpPr>
            <p:cNvPr id="19" name="直角三角形 18"/>
            <p:cNvSpPr/>
            <p:nvPr/>
          </p:nvSpPr>
          <p:spPr>
            <a:xfrm>
              <a:off x="0" y="4432300"/>
              <a:ext cx="2832320" cy="2425700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任意多边形: 形状 27"/>
            <p:cNvSpPr/>
            <p:nvPr/>
          </p:nvSpPr>
          <p:spPr>
            <a:xfrm>
              <a:off x="0" y="3725502"/>
              <a:ext cx="3657600" cy="3132498"/>
            </a:xfrm>
            <a:custGeom>
              <a:avLst/>
              <a:gdLst>
                <a:gd name="connsiteX0" fmla="*/ 0 w 4102100"/>
                <a:gd name="connsiteY0" fmla="*/ 0 h 3513184"/>
                <a:gd name="connsiteX1" fmla="*/ 4102100 w 4102100"/>
                <a:gd name="connsiteY1" fmla="*/ 3513184 h 3513184"/>
                <a:gd name="connsiteX2" fmla="*/ 3441700 w 4102100"/>
                <a:gd name="connsiteY2" fmla="*/ 3513184 h 3513184"/>
                <a:gd name="connsiteX3" fmla="*/ 0 w 4102100"/>
                <a:gd name="connsiteY3" fmla="*/ 565590 h 3513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02100" h="3513184">
                  <a:moveTo>
                    <a:pt x="0" y="0"/>
                  </a:moveTo>
                  <a:lnTo>
                    <a:pt x="4102100" y="3513184"/>
                  </a:lnTo>
                  <a:lnTo>
                    <a:pt x="3441700" y="3513184"/>
                  </a:lnTo>
                  <a:lnTo>
                    <a:pt x="0" y="56559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783590" y="1078865"/>
            <a:ext cx="10626090" cy="3415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b="1" dirty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Strengthen context understanding</a:t>
            </a:r>
            <a:endParaRPr lang="en-US" altLang="zh-CN" dirty="0">
              <a:solidFill>
                <a:srgbClr val="121212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121212"/>
                </a:solidFill>
                <a:latin typeface="Times New Roman" panose="02020603050405020304" pitchFamily="18" charset="0"/>
                <a:ea typeface="楷体" panose="02010609060101010101" pitchFamily="49" charset="-122"/>
                <a:sym typeface="+mn-ea"/>
              </a:rPr>
              <a:t>Pretrained Language Model + A</a:t>
            </a:r>
            <a:r>
              <a:rPr lang="zh-CN" altLang="en-US" dirty="0">
                <a:solidFill>
                  <a:srgbClr val="121212"/>
                </a:solidFill>
                <a:latin typeface="Times New Roman" panose="02020603050405020304" pitchFamily="18" charset="0"/>
                <a:ea typeface="楷体" panose="02010609060101010101" pitchFamily="49" charset="-122"/>
                <a:sym typeface="+mn-ea"/>
              </a:rPr>
              <a:t> </a:t>
            </a:r>
            <a:r>
              <a:rPr lang="en-US" altLang="zh-CN" dirty="0">
                <a:solidFill>
                  <a:srgbClr val="121212"/>
                </a:solidFill>
                <a:latin typeface="Times New Roman" panose="02020603050405020304" pitchFamily="18" charset="0"/>
                <a:ea typeface="楷体" panose="02010609060101010101" pitchFamily="49" charset="-122"/>
                <a:sym typeface="+mn-ea"/>
              </a:rPr>
              <a:t>C</a:t>
            </a:r>
            <a:r>
              <a:rPr lang="zh-CN" altLang="en-US" dirty="0">
                <a:solidFill>
                  <a:srgbClr val="121212"/>
                </a:solidFill>
                <a:latin typeface="Times New Roman" panose="02020603050405020304" pitchFamily="18" charset="0"/>
                <a:ea typeface="楷体" panose="02010609060101010101" pitchFamily="49" charset="-122"/>
                <a:sym typeface="+mn-ea"/>
              </a:rPr>
              <a:t>onversational </a:t>
            </a:r>
            <a:r>
              <a:rPr lang="en-US" altLang="zh-CN" dirty="0">
                <a:solidFill>
                  <a:srgbClr val="121212"/>
                </a:solidFill>
                <a:latin typeface="Times New Roman" panose="02020603050405020304" pitchFamily="18" charset="0"/>
                <a:ea typeface="楷体" panose="02010609060101010101" pitchFamily="49" charset="-122"/>
                <a:sym typeface="+mn-ea"/>
              </a:rPr>
              <a:t>C</a:t>
            </a:r>
            <a:r>
              <a:rPr lang="zh-CN" altLang="en-US" dirty="0">
                <a:solidFill>
                  <a:srgbClr val="121212"/>
                </a:solidFill>
                <a:latin typeface="Times New Roman" panose="02020603050405020304" pitchFamily="18" charset="0"/>
                <a:ea typeface="楷体" panose="02010609060101010101" pitchFamily="49" charset="-122"/>
                <a:sym typeface="+mn-ea"/>
              </a:rPr>
              <a:t>ontext </a:t>
            </a:r>
            <a:r>
              <a:rPr lang="en-US" altLang="zh-CN" dirty="0">
                <a:solidFill>
                  <a:srgbClr val="121212"/>
                </a:solidFill>
                <a:latin typeface="Times New Roman" panose="02020603050405020304" pitchFamily="18" charset="0"/>
                <a:ea typeface="楷体" panose="02010609060101010101" pitchFamily="49" charset="-122"/>
                <a:sym typeface="+mn-ea"/>
              </a:rPr>
              <a:t>E</a:t>
            </a:r>
            <a:r>
              <a:rPr lang="zh-CN" altLang="en-US" dirty="0">
                <a:solidFill>
                  <a:srgbClr val="121212"/>
                </a:solidFill>
                <a:latin typeface="Times New Roman" panose="02020603050405020304" pitchFamily="18" charset="0"/>
                <a:ea typeface="楷体" panose="02010609060101010101" pitchFamily="49" charset="-122"/>
                <a:sym typeface="+mn-ea"/>
              </a:rPr>
              <a:t>ncoder(CCE)</a:t>
            </a:r>
            <a:endParaRPr lang="en-US" altLang="zh-CN" dirty="0">
              <a:solidFill>
                <a:srgbClr val="121212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lvl="1" indent="0">
              <a:lnSpc>
                <a:spcPct val="150000"/>
              </a:lnSpc>
              <a:buFont typeface="Wingdings" panose="05000000000000000000" pitchFamily="2" charset="2"/>
              <a:buNone/>
            </a:pPr>
            <a:endParaRPr lang="en-US" altLang="zh-CN" dirty="0">
              <a:solidFill>
                <a:srgbClr val="121212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lvl="1" indent="0">
              <a:lnSpc>
                <a:spcPct val="150000"/>
              </a:lnSpc>
              <a:buFont typeface="Wingdings" panose="05000000000000000000" pitchFamily="2" charset="2"/>
              <a:buNone/>
            </a:pPr>
            <a:endParaRPr lang="en-US" altLang="zh-CN" dirty="0">
              <a:solidFill>
                <a:srgbClr val="121212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lvl="1" indent="0">
              <a:lnSpc>
                <a:spcPct val="150000"/>
              </a:lnSpc>
              <a:buFont typeface="Wingdings" panose="05000000000000000000" pitchFamily="2" charset="2"/>
              <a:buNone/>
            </a:pPr>
            <a:endParaRPr lang="en-US" altLang="zh-CN" dirty="0">
              <a:solidFill>
                <a:srgbClr val="121212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lvl="1" indent="0">
              <a:lnSpc>
                <a:spcPct val="150000"/>
              </a:lnSpc>
              <a:buFont typeface="Wingdings" panose="05000000000000000000" pitchFamily="2" charset="2"/>
              <a:buNone/>
            </a:pPr>
            <a:endParaRPr lang="en-US" altLang="zh-CN" dirty="0">
              <a:solidFill>
                <a:srgbClr val="121212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lvl="1" indent="0">
              <a:lnSpc>
                <a:spcPct val="150000"/>
              </a:lnSpc>
              <a:buFont typeface="Wingdings" panose="05000000000000000000" pitchFamily="2" charset="2"/>
              <a:buNone/>
            </a:pPr>
            <a:endParaRPr lang="en-US" altLang="zh-CN" dirty="0">
              <a:solidFill>
                <a:srgbClr val="121212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altLang="zh-CN" dirty="0">
              <a:solidFill>
                <a:srgbClr val="121212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0ECBB-EFA0-4B67-A466-676224D8611D}" type="slidenum">
              <a:rPr lang="zh-CN" altLang="en-US" smtClean="0"/>
            </a:fld>
            <a:endParaRPr lang="zh-CN" altLang="en-US" dirty="0"/>
          </a:p>
        </p:txBody>
      </p:sp>
      <p:grpSp>
        <p:nvGrpSpPr>
          <p:cNvPr id="10" name="组合 9"/>
          <p:cNvGrpSpPr/>
          <p:nvPr/>
        </p:nvGrpSpPr>
        <p:grpSpPr>
          <a:xfrm>
            <a:off x="7762875" y="22860"/>
            <a:ext cx="4368800" cy="795020"/>
            <a:chOff x="12129" y="54"/>
            <a:chExt cx="6880" cy="1252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98" y="264"/>
              <a:ext cx="2924" cy="788"/>
            </a:xfrm>
            <a:prstGeom prst="rect">
              <a:avLst/>
            </a:prstGeom>
          </p:spPr>
        </p:pic>
        <p:pic>
          <p:nvPicPr>
            <p:cNvPr id="12" name="图片 11" descr="output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129" y="315"/>
              <a:ext cx="2443" cy="825"/>
            </a:xfrm>
            <a:prstGeom prst="rect">
              <a:avLst/>
            </a:prstGeom>
          </p:spPr>
        </p:pic>
        <p:pic>
          <p:nvPicPr>
            <p:cNvPr id="13" name="图片 12" descr="640_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757" y="54"/>
              <a:ext cx="1253" cy="1253"/>
            </a:xfrm>
            <a:prstGeom prst="rect">
              <a:avLst/>
            </a:prstGeom>
          </p:spPr>
        </p:pic>
      </p:grpSp>
      <p:sp>
        <p:nvSpPr>
          <p:cNvPr id="14" name="文本框 13"/>
          <p:cNvSpPr txBox="1"/>
          <p:nvPr/>
        </p:nvSpPr>
        <p:spPr>
          <a:xfrm>
            <a:off x="274955" y="6384925"/>
            <a:ext cx="9330055" cy="2571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20000"/>
              </a:lnSpc>
            </a:pPr>
            <a:r>
              <a:rPr lang="en-US" altLang="zh-CN" sz="900" dirty="0">
                <a:solidFill>
                  <a:srgbClr val="121212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Guo, Zhang, et al. “Conversational end-to-end TTS for voice agents,” in Proc. SLT, Shenzhen, China, Jan. 2021, pp. 403–409.</a:t>
            </a:r>
            <a:endParaRPr lang="en-US" altLang="zh-CN" sz="900" dirty="0">
              <a:solidFill>
                <a:srgbClr val="121212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428990" y="1204595"/>
            <a:ext cx="1560195" cy="560070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r>
              <a:rPr lang="en-US" altLang="zh-CN" sz="10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Context Understanding and Modeling</a:t>
            </a:r>
            <a:endParaRPr lang="en-US" altLang="zh-CN" sz="100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10636885" y="1204595"/>
            <a:ext cx="974725" cy="560070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r>
              <a:rPr lang="en-US" altLang="zh-CN" sz="1000">
                <a:latin typeface="Times New Roman" panose="02020603050405020304" pitchFamily="18" charset="0"/>
                <a:cs typeface="Times New Roman" panose="02020603050405020304" pitchFamily="18" charset="0"/>
              </a:rPr>
              <a:t>Speech Synthesis</a:t>
            </a:r>
            <a:endParaRPr lang="en-US" altLang="zh-CN" sz="1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加号 26"/>
          <p:cNvSpPr/>
          <p:nvPr/>
        </p:nvSpPr>
        <p:spPr>
          <a:xfrm>
            <a:off x="10200640" y="1466215"/>
            <a:ext cx="265430" cy="241935"/>
          </a:xfrm>
          <a:prstGeom prst="mathPlus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0" name="图片 19" descr="171124512444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2357755"/>
            <a:ext cx="6989445" cy="2530475"/>
          </a:xfrm>
          <a:prstGeom prst="rect">
            <a:avLst/>
          </a:prstGeom>
        </p:spPr>
      </p:pic>
      <p:pic>
        <p:nvPicPr>
          <p:cNvPr id="21" name="图片 20" descr="171124515615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86140" y="2339975"/>
            <a:ext cx="3217545" cy="2494915"/>
          </a:xfrm>
          <a:prstGeom prst="rect">
            <a:avLst/>
          </a:prstGeom>
        </p:spPr>
      </p:pic>
      <p:sp>
        <p:nvSpPr>
          <p:cNvPr id="6" name="椭圆 5"/>
          <p:cNvSpPr/>
          <p:nvPr/>
        </p:nvSpPr>
        <p:spPr>
          <a:xfrm>
            <a:off x="5936615" y="2045335"/>
            <a:ext cx="2220595" cy="3090545"/>
          </a:xfrm>
          <a:prstGeom prst="ellipse">
            <a:avLst/>
          </a:prstGeom>
        </p:spPr>
        <p:style>
          <a:lnRef idx="2">
            <a:schemeClr val="accent2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文本框 2"/>
          <p:cNvSpPr txBox="1"/>
          <p:nvPr/>
        </p:nvSpPr>
        <p:spPr>
          <a:xfrm>
            <a:off x="212145" y="66406"/>
            <a:ext cx="1045146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4572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sz="3200" b="1" dirty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Related Work</a:t>
            </a:r>
            <a:endParaRPr lang="en-US" sz="3200" b="1" dirty="0">
              <a:solidFill>
                <a:srgbClr val="4472C4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18" name="组合 17"/>
          <p:cNvGrpSpPr/>
          <p:nvPr/>
        </p:nvGrpSpPr>
        <p:grpSpPr>
          <a:xfrm rot="16200000">
            <a:off x="11168377" y="5834377"/>
            <a:ext cx="1037866" cy="1009380"/>
            <a:chOff x="0" y="3725502"/>
            <a:chExt cx="3657600" cy="3132498"/>
          </a:xfrm>
        </p:grpSpPr>
        <p:sp>
          <p:nvSpPr>
            <p:cNvPr id="19" name="直角三角形 18"/>
            <p:cNvSpPr/>
            <p:nvPr/>
          </p:nvSpPr>
          <p:spPr>
            <a:xfrm>
              <a:off x="0" y="4432300"/>
              <a:ext cx="2832320" cy="2425700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任意多边形: 形状 27"/>
            <p:cNvSpPr/>
            <p:nvPr/>
          </p:nvSpPr>
          <p:spPr>
            <a:xfrm>
              <a:off x="0" y="3725502"/>
              <a:ext cx="3657600" cy="3132498"/>
            </a:xfrm>
            <a:custGeom>
              <a:avLst/>
              <a:gdLst>
                <a:gd name="connsiteX0" fmla="*/ 0 w 4102100"/>
                <a:gd name="connsiteY0" fmla="*/ 0 h 3513184"/>
                <a:gd name="connsiteX1" fmla="*/ 4102100 w 4102100"/>
                <a:gd name="connsiteY1" fmla="*/ 3513184 h 3513184"/>
                <a:gd name="connsiteX2" fmla="*/ 3441700 w 4102100"/>
                <a:gd name="connsiteY2" fmla="*/ 3513184 h 3513184"/>
                <a:gd name="connsiteX3" fmla="*/ 0 w 4102100"/>
                <a:gd name="connsiteY3" fmla="*/ 565590 h 3513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02100" h="3513184">
                  <a:moveTo>
                    <a:pt x="0" y="0"/>
                  </a:moveTo>
                  <a:lnTo>
                    <a:pt x="4102100" y="3513184"/>
                  </a:lnTo>
                  <a:lnTo>
                    <a:pt x="3441700" y="3513184"/>
                  </a:lnTo>
                  <a:lnTo>
                    <a:pt x="0" y="56559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783590" y="1078865"/>
            <a:ext cx="10626090" cy="3830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b="1" dirty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Strengthen context understanding</a:t>
            </a:r>
            <a:endParaRPr lang="en-US" altLang="zh-CN" b="1" dirty="0">
              <a:solidFill>
                <a:srgbClr val="4472C4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  <a:p>
            <a:pPr lvl="1" indent="0">
              <a:lnSpc>
                <a:spcPct val="150000"/>
              </a:lnSpc>
              <a:buFont typeface="Wingdings" panose="05000000000000000000" pitchFamily="2" charset="2"/>
              <a:buNone/>
            </a:pPr>
            <a:endParaRPr lang="en-US" altLang="zh-CN" dirty="0">
              <a:solidFill>
                <a:srgbClr val="121212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lvl="1" indent="0">
              <a:lnSpc>
                <a:spcPct val="150000"/>
              </a:lnSpc>
              <a:buFont typeface="Wingdings" panose="05000000000000000000" pitchFamily="2" charset="2"/>
              <a:buNone/>
            </a:pPr>
            <a:endParaRPr lang="en-US" altLang="zh-CN" dirty="0">
              <a:solidFill>
                <a:srgbClr val="121212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lvl="1" indent="0">
              <a:lnSpc>
                <a:spcPct val="150000"/>
              </a:lnSpc>
              <a:buFont typeface="Wingdings" panose="05000000000000000000" pitchFamily="2" charset="2"/>
              <a:buNone/>
            </a:pPr>
            <a:endParaRPr lang="en-US" altLang="zh-CN" dirty="0">
              <a:solidFill>
                <a:srgbClr val="121212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lvl="1" indent="0">
              <a:lnSpc>
                <a:spcPct val="150000"/>
              </a:lnSpc>
              <a:buFont typeface="Wingdings" panose="05000000000000000000" pitchFamily="2" charset="2"/>
              <a:buNone/>
            </a:pPr>
            <a:endParaRPr lang="en-US" altLang="zh-CN" dirty="0">
              <a:solidFill>
                <a:srgbClr val="121212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lvl="1" indent="0">
              <a:lnSpc>
                <a:spcPct val="150000"/>
              </a:lnSpc>
              <a:buFont typeface="Wingdings" panose="05000000000000000000" pitchFamily="2" charset="2"/>
              <a:buNone/>
            </a:pPr>
            <a:endParaRPr lang="en-US" altLang="zh-CN" dirty="0">
              <a:solidFill>
                <a:srgbClr val="121212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lvl="1" indent="0">
              <a:lnSpc>
                <a:spcPct val="150000"/>
              </a:lnSpc>
              <a:buFont typeface="Wingdings" panose="05000000000000000000" pitchFamily="2" charset="2"/>
              <a:buNone/>
            </a:pPr>
            <a:endParaRPr lang="en-US" altLang="zh-CN" dirty="0">
              <a:solidFill>
                <a:srgbClr val="121212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lvl="1" indent="457200">
              <a:lnSpc>
                <a:spcPct val="150000"/>
              </a:lnSpc>
              <a:buFont typeface="Wingdings" panose="05000000000000000000" pitchFamily="2" charset="2"/>
              <a:buNone/>
            </a:pPr>
            <a:endParaRPr lang="en-US" altLang="zh-CN" dirty="0">
              <a:solidFill>
                <a:srgbClr val="121212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altLang="zh-CN" dirty="0">
              <a:solidFill>
                <a:srgbClr val="121212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0ECBB-EFA0-4B67-A466-676224D8611D}" type="slidenum">
              <a:rPr lang="zh-CN" altLang="en-US" smtClean="0"/>
            </a:fld>
            <a:endParaRPr lang="zh-CN" altLang="en-US" dirty="0"/>
          </a:p>
        </p:txBody>
      </p:sp>
      <p:grpSp>
        <p:nvGrpSpPr>
          <p:cNvPr id="10" name="组合 9"/>
          <p:cNvGrpSpPr/>
          <p:nvPr/>
        </p:nvGrpSpPr>
        <p:grpSpPr>
          <a:xfrm>
            <a:off x="7762875" y="22860"/>
            <a:ext cx="4368800" cy="795020"/>
            <a:chOff x="12129" y="54"/>
            <a:chExt cx="6880" cy="1252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98" y="264"/>
              <a:ext cx="2924" cy="788"/>
            </a:xfrm>
            <a:prstGeom prst="rect">
              <a:avLst/>
            </a:prstGeom>
          </p:spPr>
        </p:pic>
        <p:pic>
          <p:nvPicPr>
            <p:cNvPr id="12" name="图片 11" descr="output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129" y="315"/>
              <a:ext cx="2443" cy="825"/>
            </a:xfrm>
            <a:prstGeom prst="rect">
              <a:avLst/>
            </a:prstGeom>
          </p:spPr>
        </p:pic>
        <p:pic>
          <p:nvPicPr>
            <p:cNvPr id="13" name="图片 12" descr="640_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757" y="54"/>
              <a:ext cx="1253" cy="1253"/>
            </a:xfrm>
            <a:prstGeom prst="rect">
              <a:avLst/>
            </a:prstGeom>
          </p:spPr>
        </p:pic>
      </p:grpSp>
      <p:sp>
        <p:nvSpPr>
          <p:cNvPr id="14" name="文本框 13"/>
          <p:cNvSpPr txBox="1"/>
          <p:nvPr/>
        </p:nvSpPr>
        <p:spPr>
          <a:xfrm>
            <a:off x="274955" y="6384925"/>
            <a:ext cx="9330055" cy="4235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20000"/>
              </a:lnSpc>
            </a:pPr>
            <a:r>
              <a:rPr lang="en-US" altLang="zh-CN" sz="900" dirty="0">
                <a:solidFill>
                  <a:srgbClr val="121212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Pilar et al. “Comparing acoustic and textual representations of previous linguistic context for improving Text-to-Speech.” 11th ISCA Speech Synthesis Workshop (2021) </a:t>
            </a:r>
            <a:endParaRPr lang="en-US" altLang="zh-CN" sz="900" dirty="0">
              <a:solidFill>
                <a:srgbClr val="121212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algn="l">
              <a:lnSpc>
                <a:spcPct val="120000"/>
              </a:lnSpc>
            </a:pPr>
            <a:endParaRPr lang="en-US" altLang="zh-CN" sz="900" dirty="0">
              <a:solidFill>
                <a:srgbClr val="121212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428990" y="1204595"/>
            <a:ext cx="1560195" cy="560070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r>
              <a:rPr lang="en-US" altLang="zh-CN" sz="10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Context Understanding and Modeling</a:t>
            </a:r>
            <a:endParaRPr lang="en-US" altLang="zh-CN" sz="100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10636885" y="1204595"/>
            <a:ext cx="974725" cy="560070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r>
              <a:rPr lang="en-US" altLang="zh-CN" sz="1000">
                <a:latin typeface="Times New Roman" panose="02020603050405020304" pitchFamily="18" charset="0"/>
                <a:cs typeface="Times New Roman" panose="02020603050405020304" pitchFamily="18" charset="0"/>
              </a:rPr>
              <a:t>Speech Synthesis</a:t>
            </a:r>
            <a:endParaRPr lang="en-US" altLang="zh-CN" sz="1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加号 26"/>
          <p:cNvSpPr/>
          <p:nvPr/>
        </p:nvSpPr>
        <p:spPr>
          <a:xfrm>
            <a:off x="10200640" y="1466215"/>
            <a:ext cx="265430" cy="241935"/>
          </a:xfrm>
          <a:prstGeom prst="mathPlus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0" name="图片 19" descr="171124462587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5510" y="1816100"/>
            <a:ext cx="7852410" cy="1612900"/>
          </a:xfrm>
          <a:prstGeom prst="rect">
            <a:avLst/>
          </a:prstGeom>
        </p:spPr>
      </p:pic>
      <p:pic>
        <p:nvPicPr>
          <p:cNvPr id="24" name="图片 23" descr="171124745446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1855" y="3480435"/>
            <a:ext cx="3345180" cy="2435860"/>
          </a:xfrm>
          <a:prstGeom prst="rect">
            <a:avLst/>
          </a:prstGeom>
        </p:spPr>
      </p:pic>
      <p:pic>
        <p:nvPicPr>
          <p:cNvPr id="26" name="图片 25" descr="171124747295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62500" y="3429000"/>
            <a:ext cx="2937510" cy="2744470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8543925" y="2201545"/>
            <a:ext cx="3816350" cy="1198880"/>
            <a:chOff x="13455" y="3467"/>
            <a:chExt cx="6010" cy="1888"/>
          </a:xfrm>
        </p:grpSpPr>
        <p:sp>
          <p:nvSpPr>
            <p:cNvPr id="7" name="文本框 6"/>
            <p:cNvSpPr txBox="1"/>
            <p:nvPr/>
          </p:nvSpPr>
          <p:spPr>
            <a:xfrm>
              <a:off x="14499" y="3467"/>
              <a:ext cx="4966" cy="1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lvl="0" indent="0" algn="l">
                <a:lnSpc>
                  <a:spcPct val="150000"/>
                </a:lnSpc>
                <a:buFont typeface="Arial" panose="020B0604020202020204" pitchFamily="34" charset="0"/>
                <a:buNone/>
              </a:pPr>
              <a:r>
                <a:rPr lang="en-US" altLang="zh-CN" sz="1200" dirty="0">
                  <a:solidFill>
                    <a:srgbClr val="121212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  <a:sym typeface="+mn-ea"/>
                </a:rPr>
                <a:t>Context Method</a:t>
              </a:r>
              <a:r>
                <a:rPr lang="zh-CN" altLang="en-US" sz="1200" dirty="0">
                  <a:solidFill>
                    <a:srgbClr val="121212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  <a:sym typeface="+mn-ea"/>
                </a:rPr>
                <a:t>：</a:t>
              </a:r>
              <a:endParaRPr lang="zh-CN" altLang="en-US" sz="1200" dirty="0">
                <a:solidFill>
                  <a:srgbClr val="121212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endParaRPr>
            </a:p>
            <a:p>
              <a:pPr marL="171450" lvl="0" indent="-171450" algn="l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200" dirty="0">
                  <a:solidFill>
                    <a:srgbClr val="121212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  <a:sym typeface="+mn-ea"/>
                </a:rPr>
                <a:t>Acoustic VS. Textual Feature</a:t>
              </a:r>
              <a:endParaRPr lang="en-US" altLang="zh-CN" sz="1200" dirty="0">
                <a:solidFill>
                  <a:srgbClr val="121212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endParaRPr>
            </a:p>
            <a:p>
              <a:pPr marL="171450" lvl="0" indent="-171450" algn="just" fontAlgn="auto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200" dirty="0">
                  <a:solidFill>
                    <a:srgbClr val="121212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  <a:sym typeface="+mn-ea"/>
                </a:rPr>
                <a:t>Jointly-Learnt VS. Pre-trained condition</a:t>
              </a:r>
              <a:endParaRPr lang="en-US" altLang="zh-CN" sz="1200" dirty="0">
                <a:solidFill>
                  <a:srgbClr val="121212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endParaRPr>
            </a:p>
            <a:p>
              <a:pPr marL="171450" lvl="0" indent="-171450" algn="l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200" dirty="0">
                  <a:solidFill>
                    <a:srgbClr val="121212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  <a:sym typeface="+mn-ea"/>
                </a:rPr>
                <a:t>utterance-level VS. word-level</a:t>
              </a:r>
              <a:endParaRPr lang="en-US" altLang="zh-CN" sz="1200" dirty="0" smtClean="0">
                <a:solidFill>
                  <a:srgbClr val="121212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endParaRPr>
            </a:p>
          </p:txBody>
        </p:sp>
        <p:sp>
          <p:nvSpPr>
            <p:cNvPr id="28" name="箭头: 右 8"/>
            <p:cNvSpPr/>
            <p:nvPr/>
          </p:nvSpPr>
          <p:spPr>
            <a:xfrm>
              <a:off x="13455" y="4014"/>
              <a:ext cx="454" cy="232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6" name="椭圆 5"/>
          <p:cNvSpPr/>
          <p:nvPr/>
        </p:nvSpPr>
        <p:spPr>
          <a:xfrm>
            <a:off x="1720215" y="2908300"/>
            <a:ext cx="668655" cy="368300"/>
          </a:xfrm>
          <a:prstGeom prst="ellipse">
            <a:avLst/>
          </a:prstGeom>
        </p:spPr>
        <p:style>
          <a:lnRef idx="2">
            <a:schemeClr val="accent2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2080895" y="3875405"/>
            <a:ext cx="967740" cy="641350"/>
          </a:xfrm>
          <a:prstGeom prst="ellipse">
            <a:avLst/>
          </a:prstGeom>
        </p:spPr>
        <p:style>
          <a:lnRef idx="2">
            <a:schemeClr val="accent2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6" grpId="1" animBg="1"/>
      <p:bldP spid="9" grpId="0" bldLvl="0" animBg="1"/>
      <p:bldP spid="9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文本框 2"/>
          <p:cNvSpPr txBox="1"/>
          <p:nvPr/>
        </p:nvSpPr>
        <p:spPr>
          <a:xfrm>
            <a:off x="212145" y="66406"/>
            <a:ext cx="1045146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4572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sz="3200" b="1" dirty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Related Work</a:t>
            </a:r>
            <a:endParaRPr lang="en-US" sz="3200" b="1" dirty="0">
              <a:solidFill>
                <a:srgbClr val="4472C4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18" name="组合 17"/>
          <p:cNvGrpSpPr/>
          <p:nvPr/>
        </p:nvGrpSpPr>
        <p:grpSpPr>
          <a:xfrm rot="16200000">
            <a:off x="11168377" y="5834377"/>
            <a:ext cx="1037866" cy="1009380"/>
            <a:chOff x="0" y="3725502"/>
            <a:chExt cx="3657600" cy="3132498"/>
          </a:xfrm>
        </p:grpSpPr>
        <p:sp>
          <p:nvSpPr>
            <p:cNvPr id="19" name="直角三角形 18"/>
            <p:cNvSpPr/>
            <p:nvPr/>
          </p:nvSpPr>
          <p:spPr>
            <a:xfrm>
              <a:off x="0" y="4432300"/>
              <a:ext cx="2832320" cy="2425700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任意多边形: 形状 27"/>
            <p:cNvSpPr/>
            <p:nvPr/>
          </p:nvSpPr>
          <p:spPr>
            <a:xfrm>
              <a:off x="0" y="3725502"/>
              <a:ext cx="3657600" cy="3132498"/>
            </a:xfrm>
            <a:custGeom>
              <a:avLst/>
              <a:gdLst>
                <a:gd name="connsiteX0" fmla="*/ 0 w 4102100"/>
                <a:gd name="connsiteY0" fmla="*/ 0 h 3513184"/>
                <a:gd name="connsiteX1" fmla="*/ 4102100 w 4102100"/>
                <a:gd name="connsiteY1" fmla="*/ 3513184 h 3513184"/>
                <a:gd name="connsiteX2" fmla="*/ 3441700 w 4102100"/>
                <a:gd name="connsiteY2" fmla="*/ 3513184 h 3513184"/>
                <a:gd name="connsiteX3" fmla="*/ 0 w 4102100"/>
                <a:gd name="connsiteY3" fmla="*/ 565590 h 3513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02100" h="3513184">
                  <a:moveTo>
                    <a:pt x="0" y="0"/>
                  </a:moveTo>
                  <a:lnTo>
                    <a:pt x="4102100" y="3513184"/>
                  </a:lnTo>
                  <a:lnTo>
                    <a:pt x="3441700" y="3513184"/>
                  </a:lnTo>
                  <a:lnTo>
                    <a:pt x="0" y="56559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783590" y="1078865"/>
            <a:ext cx="10626090" cy="3830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b="1" dirty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Strengthen context understanding</a:t>
            </a:r>
            <a:endParaRPr lang="en-US" altLang="zh-CN" b="1" dirty="0">
              <a:solidFill>
                <a:srgbClr val="4472C4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  <a:p>
            <a:pPr lvl="1" indent="0">
              <a:lnSpc>
                <a:spcPct val="150000"/>
              </a:lnSpc>
              <a:buFont typeface="Wingdings" panose="05000000000000000000" pitchFamily="2" charset="2"/>
              <a:buNone/>
            </a:pPr>
            <a:endParaRPr lang="en-US" altLang="zh-CN" dirty="0">
              <a:solidFill>
                <a:srgbClr val="121212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lvl="1" indent="0">
              <a:lnSpc>
                <a:spcPct val="150000"/>
              </a:lnSpc>
              <a:buFont typeface="Wingdings" panose="05000000000000000000" pitchFamily="2" charset="2"/>
              <a:buNone/>
            </a:pPr>
            <a:endParaRPr lang="en-US" altLang="zh-CN" dirty="0">
              <a:solidFill>
                <a:srgbClr val="121212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lvl="1" indent="0">
              <a:lnSpc>
                <a:spcPct val="150000"/>
              </a:lnSpc>
              <a:buFont typeface="Wingdings" panose="05000000000000000000" pitchFamily="2" charset="2"/>
              <a:buNone/>
            </a:pPr>
            <a:endParaRPr lang="en-US" altLang="zh-CN" dirty="0">
              <a:solidFill>
                <a:srgbClr val="121212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lvl="1" indent="0">
              <a:lnSpc>
                <a:spcPct val="150000"/>
              </a:lnSpc>
              <a:buFont typeface="Wingdings" panose="05000000000000000000" pitchFamily="2" charset="2"/>
              <a:buNone/>
            </a:pPr>
            <a:endParaRPr lang="en-US" altLang="zh-CN" dirty="0">
              <a:solidFill>
                <a:srgbClr val="121212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lvl="1" indent="0">
              <a:lnSpc>
                <a:spcPct val="150000"/>
              </a:lnSpc>
              <a:buFont typeface="Wingdings" panose="05000000000000000000" pitchFamily="2" charset="2"/>
              <a:buNone/>
            </a:pPr>
            <a:endParaRPr lang="en-US" altLang="zh-CN" dirty="0">
              <a:solidFill>
                <a:srgbClr val="121212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lvl="1" indent="0">
              <a:lnSpc>
                <a:spcPct val="150000"/>
              </a:lnSpc>
              <a:buFont typeface="Wingdings" panose="05000000000000000000" pitchFamily="2" charset="2"/>
              <a:buNone/>
            </a:pPr>
            <a:endParaRPr lang="en-US" altLang="zh-CN" dirty="0">
              <a:solidFill>
                <a:srgbClr val="121212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lvl="1" indent="0">
              <a:lnSpc>
                <a:spcPct val="150000"/>
              </a:lnSpc>
              <a:buFont typeface="Wingdings" panose="05000000000000000000" pitchFamily="2" charset="2"/>
              <a:buNone/>
            </a:pPr>
            <a:endParaRPr lang="en-US" altLang="zh-CN" dirty="0">
              <a:solidFill>
                <a:srgbClr val="121212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altLang="zh-CN" dirty="0">
              <a:solidFill>
                <a:srgbClr val="121212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0ECBB-EFA0-4B67-A466-676224D8611D}" type="slidenum">
              <a:rPr lang="zh-CN" altLang="en-US" smtClean="0"/>
            </a:fld>
            <a:endParaRPr lang="zh-CN" altLang="en-US" dirty="0"/>
          </a:p>
        </p:txBody>
      </p:sp>
      <p:grpSp>
        <p:nvGrpSpPr>
          <p:cNvPr id="10" name="组合 9"/>
          <p:cNvGrpSpPr/>
          <p:nvPr/>
        </p:nvGrpSpPr>
        <p:grpSpPr>
          <a:xfrm>
            <a:off x="7762875" y="22860"/>
            <a:ext cx="4368800" cy="795020"/>
            <a:chOff x="12129" y="54"/>
            <a:chExt cx="6880" cy="1252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98" y="264"/>
              <a:ext cx="2924" cy="788"/>
            </a:xfrm>
            <a:prstGeom prst="rect">
              <a:avLst/>
            </a:prstGeom>
          </p:spPr>
        </p:pic>
        <p:pic>
          <p:nvPicPr>
            <p:cNvPr id="12" name="图片 11" descr="output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129" y="315"/>
              <a:ext cx="2443" cy="825"/>
            </a:xfrm>
            <a:prstGeom prst="rect">
              <a:avLst/>
            </a:prstGeom>
          </p:spPr>
        </p:pic>
        <p:pic>
          <p:nvPicPr>
            <p:cNvPr id="13" name="图片 12" descr="640_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757" y="54"/>
              <a:ext cx="1253" cy="1253"/>
            </a:xfrm>
            <a:prstGeom prst="rect">
              <a:avLst/>
            </a:prstGeom>
          </p:spPr>
        </p:pic>
      </p:grpSp>
      <p:sp>
        <p:nvSpPr>
          <p:cNvPr id="14" name="文本框 13"/>
          <p:cNvSpPr txBox="1"/>
          <p:nvPr/>
        </p:nvSpPr>
        <p:spPr>
          <a:xfrm>
            <a:off x="274955" y="6113780"/>
            <a:ext cx="9330055" cy="7556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20000"/>
              </a:lnSpc>
            </a:pPr>
            <a:r>
              <a:rPr lang="en-US" altLang="zh-CN" sz="900" dirty="0">
                <a:solidFill>
                  <a:srgbClr val="121212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Li, Meng, et al. “Enhancing Speaking Styles in Conversational Text-to-Speech Synthesis with Graph-based Multi-modal Context Modeling.” ICASSP 2022</a:t>
            </a:r>
            <a:endParaRPr lang="en-US" altLang="zh-CN" sz="900" dirty="0">
              <a:solidFill>
                <a:srgbClr val="121212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+mn-ea"/>
            </a:endParaRPr>
          </a:p>
          <a:p>
            <a:pPr algn="l">
              <a:lnSpc>
                <a:spcPct val="120000"/>
              </a:lnSpc>
            </a:pPr>
            <a:r>
              <a:rPr lang="en-US" altLang="zh-CN" sz="900" dirty="0">
                <a:solidFill>
                  <a:srgbClr val="121212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Nishimura, Yuto, et al. "Acoustic modeling for end-to-end empathetic dialogue speech synthesis using linguistic and prosodic contexts of dialogue history." arXiv preprint arXiv:2206.08039.</a:t>
            </a:r>
            <a:endParaRPr lang="en-US" altLang="zh-CN" sz="900" dirty="0">
              <a:solidFill>
                <a:srgbClr val="121212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algn="l">
              <a:lnSpc>
                <a:spcPct val="120000"/>
              </a:lnSpc>
            </a:pPr>
            <a:r>
              <a:rPr lang="en-US" altLang="zh-CN" sz="900" dirty="0">
                <a:solidFill>
                  <a:srgbClr val="121212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Hu, Liu, et al. “FCTalker: Fine and Coarse Grained Context Modeling for Expressive Conversational Speech Synthesis.”  </a:t>
            </a:r>
            <a:r>
              <a:rPr lang="en-US" altLang="zh-CN" sz="900" dirty="0">
                <a:solidFill>
                  <a:srgbClr val="121212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arXiv preprint </a:t>
            </a:r>
            <a:r>
              <a:rPr lang="en-US" altLang="zh-CN" sz="900" dirty="0">
                <a:solidFill>
                  <a:srgbClr val="121212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arXiv:2210.15360</a:t>
            </a:r>
            <a:r>
              <a:rPr lang="en-US" altLang="zh-CN" sz="900" dirty="0">
                <a:solidFill>
                  <a:srgbClr val="121212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.</a:t>
            </a:r>
            <a:endParaRPr lang="en-US" altLang="zh-CN" sz="900" dirty="0">
              <a:solidFill>
                <a:srgbClr val="121212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algn="l">
              <a:lnSpc>
                <a:spcPct val="120000"/>
              </a:lnSpc>
            </a:pPr>
            <a:r>
              <a:rPr lang="en-US" altLang="zh-CN" sz="900" dirty="0">
                <a:solidFill>
                  <a:srgbClr val="121212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Xue, Deng, et al. “M2-CTTS: End-to-End Multi-Scale Multi-Modal Conversational Text-to-Speech Synthesis”. ICASSP 2023</a:t>
            </a:r>
            <a:endParaRPr lang="en-US" altLang="zh-CN" sz="900" dirty="0">
              <a:solidFill>
                <a:srgbClr val="121212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3" name="图片 2" descr="171013258670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8995" y="1586865"/>
            <a:ext cx="3769995" cy="2165985"/>
          </a:xfrm>
          <a:prstGeom prst="rect">
            <a:avLst/>
          </a:prstGeom>
        </p:spPr>
      </p:pic>
      <p:sp>
        <p:nvSpPr>
          <p:cNvPr id="9" name="箭头: 右 8"/>
          <p:cNvSpPr/>
          <p:nvPr/>
        </p:nvSpPr>
        <p:spPr>
          <a:xfrm>
            <a:off x="9158517" y="2656022"/>
            <a:ext cx="288000" cy="147483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6" name="图片 5" descr="architecture-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5490" y="3938905"/>
            <a:ext cx="3994150" cy="192849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9562465" y="2329815"/>
            <a:ext cx="2629535" cy="6813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just" fontAlgn="auto">
              <a:lnSpc>
                <a:spcPct val="120000"/>
              </a:lnSpc>
            </a:pPr>
            <a:r>
              <a:rPr lang="en-US" altLang="zh-CN" sz="1600" dirty="0" smtClean="0">
                <a:latin typeface="Times New Roman" panose="02020603050405020304" pitchFamily="18" charset="0"/>
                <a:ea typeface="楷体" panose="02010609060101010101" pitchFamily="49" charset="-122"/>
              </a:rPr>
              <a:t>Adapt Graph or Cross-modal Attention</a:t>
            </a:r>
            <a:endParaRPr lang="en-US" altLang="zh-CN" sz="1600" dirty="0" smtClean="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562465" y="4554855"/>
            <a:ext cx="2358390" cy="9759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just" fontAlgn="auto">
              <a:lnSpc>
                <a:spcPct val="120000"/>
              </a:lnSpc>
            </a:pPr>
            <a:r>
              <a:rPr lang="en-US" altLang="zh-CN" sz="1600" dirty="0" smtClean="0">
                <a:latin typeface="Times New Roman" panose="02020603050405020304" pitchFamily="18" charset="0"/>
                <a:ea typeface="楷体" panose="02010609060101010101" pitchFamily="49" charset="-122"/>
              </a:rPr>
              <a:t>Use Fine-grained and Coarse-grained Context Information</a:t>
            </a:r>
            <a:endParaRPr lang="en-US" altLang="zh-CN" sz="1600" dirty="0" smtClean="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pic>
        <p:nvPicPr>
          <p:cNvPr id="15" name="图片 14" descr="17101374662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2040" y="3832860"/>
            <a:ext cx="3158490" cy="2221230"/>
          </a:xfrm>
          <a:prstGeom prst="rect">
            <a:avLst/>
          </a:prstGeom>
        </p:spPr>
      </p:pic>
      <p:sp>
        <p:nvSpPr>
          <p:cNvPr id="16" name="箭头: 右 8"/>
          <p:cNvSpPr/>
          <p:nvPr/>
        </p:nvSpPr>
        <p:spPr>
          <a:xfrm>
            <a:off x="9159787" y="5007427"/>
            <a:ext cx="288000" cy="147483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7" name="图片 1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868680" y="1736090"/>
            <a:ext cx="3857625" cy="186817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8428990" y="1204595"/>
            <a:ext cx="1560195" cy="560070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r>
              <a:rPr lang="en-US" altLang="zh-CN" sz="10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Context Understanding and Modeling</a:t>
            </a:r>
            <a:endParaRPr lang="en-US" altLang="zh-CN" sz="100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10636885" y="1204595"/>
            <a:ext cx="974725" cy="560070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r>
              <a:rPr lang="en-US" altLang="zh-CN" sz="1000">
                <a:latin typeface="Times New Roman" panose="02020603050405020304" pitchFamily="18" charset="0"/>
                <a:cs typeface="Times New Roman" panose="02020603050405020304" pitchFamily="18" charset="0"/>
              </a:rPr>
              <a:t>Speech Synthesis</a:t>
            </a:r>
            <a:endParaRPr lang="en-US" altLang="zh-CN" sz="1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加号 26"/>
          <p:cNvSpPr/>
          <p:nvPr/>
        </p:nvSpPr>
        <p:spPr>
          <a:xfrm>
            <a:off x="10200640" y="1466215"/>
            <a:ext cx="265430" cy="241935"/>
          </a:xfrm>
          <a:prstGeom prst="mathPlus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文本框 2"/>
          <p:cNvSpPr txBox="1"/>
          <p:nvPr/>
        </p:nvSpPr>
        <p:spPr>
          <a:xfrm>
            <a:off x="212145" y="66406"/>
            <a:ext cx="1045146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4572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sz="3200" b="1" dirty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Proposed Method</a:t>
            </a:r>
            <a:endParaRPr lang="en-US" sz="3200" b="1" dirty="0">
              <a:solidFill>
                <a:srgbClr val="4472C4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18" name="组合 17"/>
          <p:cNvGrpSpPr/>
          <p:nvPr/>
        </p:nvGrpSpPr>
        <p:grpSpPr>
          <a:xfrm rot="16200000">
            <a:off x="11168377" y="5834377"/>
            <a:ext cx="1037866" cy="1009380"/>
            <a:chOff x="0" y="3725502"/>
            <a:chExt cx="3657600" cy="3132498"/>
          </a:xfrm>
        </p:grpSpPr>
        <p:sp>
          <p:nvSpPr>
            <p:cNvPr id="19" name="直角三角形 18"/>
            <p:cNvSpPr/>
            <p:nvPr/>
          </p:nvSpPr>
          <p:spPr>
            <a:xfrm>
              <a:off x="0" y="4432300"/>
              <a:ext cx="2832320" cy="2425700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任意多边形: 形状 27"/>
            <p:cNvSpPr/>
            <p:nvPr/>
          </p:nvSpPr>
          <p:spPr>
            <a:xfrm>
              <a:off x="0" y="3725502"/>
              <a:ext cx="3657600" cy="3132498"/>
            </a:xfrm>
            <a:custGeom>
              <a:avLst/>
              <a:gdLst>
                <a:gd name="connsiteX0" fmla="*/ 0 w 4102100"/>
                <a:gd name="connsiteY0" fmla="*/ 0 h 3513184"/>
                <a:gd name="connsiteX1" fmla="*/ 4102100 w 4102100"/>
                <a:gd name="connsiteY1" fmla="*/ 3513184 h 3513184"/>
                <a:gd name="connsiteX2" fmla="*/ 3441700 w 4102100"/>
                <a:gd name="connsiteY2" fmla="*/ 3513184 h 3513184"/>
                <a:gd name="connsiteX3" fmla="*/ 0 w 4102100"/>
                <a:gd name="connsiteY3" fmla="*/ 565590 h 3513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02100" h="3513184">
                  <a:moveTo>
                    <a:pt x="0" y="0"/>
                  </a:moveTo>
                  <a:lnTo>
                    <a:pt x="4102100" y="3513184"/>
                  </a:lnTo>
                  <a:lnTo>
                    <a:pt x="3441700" y="3513184"/>
                  </a:lnTo>
                  <a:lnTo>
                    <a:pt x="0" y="56559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783590" y="1078865"/>
            <a:ext cx="10399395" cy="545465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285750" indent="-285750" algn="just" fontAlgn="auto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b="1" dirty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Limitation </a:t>
            </a:r>
            <a:r>
              <a:rPr lang="en-US" altLang="zh-CN" b="1" dirty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of Previous Works</a:t>
            </a:r>
            <a:endParaRPr lang="en-US" altLang="zh-CN" b="1" dirty="0">
              <a:solidFill>
                <a:srgbClr val="4472C4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  <a:p>
            <a:pPr marL="742950" lvl="1" indent="-285750" algn="just" fontAlgn="auto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These CSS approaches </a:t>
            </a:r>
            <a:r>
              <a:rPr lang="en-US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mostly rely on jointly training the acoustic model and context encoder using the mel-reconstruction loss.</a:t>
            </a:r>
            <a:endParaRPr lang="en-US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+mn-ea"/>
            </a:endParaRPr>
          </a:p>
          <a:p>
            <a:pPr marL="742950" lvl="1" indent="-285750" algn="just" fontAlgn="auto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Without explicit constraints, is this output vector of the context encoder sufficiently indicative of the underlying context variations?</a:t>
            </a:r>
            <a:endParaRPr lang="en-US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+mn-ea"/>
            </a:endParaRPr>
          </a:p>
          <a:p>
            <a:pPr marL="285750" indent="-285750" algn="just" fontAlgn="auto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+mn-ea"/>
            </a:endParaRPr>
          </a:p>
          <a:p>
            <a:pPr marL="285750" indent="-285750" algn="just" fontAlgn="auto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b="1" dirty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Motivation</a:t>
            </a:r>
            <a:endParaRPr lang="en-US" altLang="zh-CN" b="1" dirty="0">
              <a:solidFill>
                <a:srgbClr val="4472C4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  <a:p>
            <a:pPr marL="742950" lvl="1" indent="-285750" algn="just" fontAlgn="auto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en-US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Output vector of the context encoder should be sensitive about the context</a:t>
            </a:r>
            <a:endParaRPr lang="en-US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+mn-ea"/>
            </a:endParaRPr>
          </a:p>
          <a:p>
            <a:pPr marL="742950" lvl="1" indent="-285750" algn="just" fontAlgn="auto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en-US" altLang="zh-CN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Context understanding module should be unsupervise trained because the dialogue tag is not easy to define and acquire</a:t>
            </a:r>
            <a:endParaRPr lang="en-US" altLang="zh-CN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+mn-ea"/>
            </a:endParaRPr>
          </a:p>
          <a:p>
            <a:pPr lvl="1" indent="0" algn="just" fontAlgn="auto">
              <a:lnSpc>
                <a:spcPct val="150000"/>
              </a:lnSpc>
              <a:buFont typeface="Wingdings" panose="05000000000000000000" pitchFamily="2" charset="2"/>
              <a:buNone/>
            </a:pPr>
            <a:endParaRPr lang="en-US" altLang="zh-CN" dirty="0">
              <a:solidFill>
                <a:srgbClr val="121212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0ECBB-EFA0-4B67-A466-676224D8611D}" type="slidenum">
              <a:rPr lang="zh-CN" altLang="en-US" smtClean="0"/>
            </a:fld>
            <a:endParaRPr lang="zh-CN" altLang="en-US" dirty="0"/>
          </a:p>
        </p:txBody>
      </p:sp>
      <p:grpSp>
        <p:nvGrpSpPr>
          <p:cNvPr id="10" name="组合 9"/>
          <p:cNvGrpSpPr/>
          <p:nvPr/>
        </p:nvGrpSpPr>
        <p:grpSpPr>
          <a:xfrm>
            <a:off x="7762875" y="22860"/>
            <a:ext cx="4368800" cy="795020"/>
            <a:chOff x="12129" y="54"/>
            <a:chExt cx="6880" cy="1252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98" y="264"/>
              <a:ext cx="2924" cy="788"/>
            </a:xfrm>
            <a:prstGeom prst="rect">
              <a:avLst/>
            </a:prstGeom>
          </p:spPr>
        </p:pic>
        <p:pic>
          <p:nvPicPr>
            <p:cNvPr id="12" name="图片 11" descr="output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129" y="315"/>
              <a:ext cx="2443" cy="825"/>
            </a:xfrm>
            <a:prstGeom prst="rect">
              <a:avLst/>
            </a:prstGeom>
          </p:spPr>
        </p:pic>
        <p:pic>
          <p:nvPicPr>
            <p:cNvPr id="13" name="图片 12" descr="640_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757" y="54"/>
              <a:ext cx="1253" cy="1253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文本框 2"/>
          <p:cNvSpPr txBox="1"/>
          <p:nvPr/>
        </p:nvSpPr>
        <p:spPr>
          <a:xfrm>
            <a:off x="212145" y="66406"/>
            <a:ext cx="1045146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4572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sz="3200" b="1" dirty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Proposed Method</a:t>
            </a:r>
            <a:endParaRPr lang="en-US" sz="3200" b="1" dirty="0">
              <a:solidFill>
                <a:srgbClr val="4472C4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18" name="组合 17"/>
          <p:cNvGrpSpPr/>
          <p:nvPr/>
        </p:nvGrpSpPr>
        <p:grpSpPr>
          <a:xfrm rot="16200000">
            <a:off x="11168377" y="5834377"/>
            <a:ext cx="1037866" cy="1009380"/>
            <a:chOff x="0" y="3725502"/>
            <a:chExt cx="3657600" cy="3132498"/>
          </a:xfrm>
        </p:grpSpPr>
        <p:sp>
          <p:nvSpPr>
            <p:cNvPr id="19" name="直角三角形 18"/>
            <p:cNvSpPr/>
            <p:nvPr/>
          </p:nvSpPr>
          <p:spPr>
            <a:xfrm>
              <a:off x="0" y="4432300"/>
              <a:ext cx="2832320" cy="2425700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任意多边形: 形状 27"/>
            <p:cNvSpPr/>
            <p:nvPr/>
          </p:nvSpPr>
          <p:spPr>
            <a:xfrm>
              <a:off x="0" y="3725502"/>
              <a:ext cx="3657600" cy="3132498"/>
            </a:xfrm>
            <a:custGeom>
              <a:avLst/>
              <a:gdLst>
                <a:gd name="connsiteX0" fmla="*/ 0 w 4102100"/>
                <a:gd name="connsiteY0" fmla="*/ 0 h 3513184"/>
                <a:gd name="connsiteX1" fmla="*/ 4102100 w 4102100"/>
                <a:gd name="connsiteY1" fmla="*/ 3513184 h 3513184"/>
                <a:gd name="connsiteX2" fmla="*/ 3441700 w 4102100"/>
                <a:gd name="connsiteY2" fmla="*/ 3513184 h 3513184"/>
                <a:gd name="connsiteX3" fmla="*/ 0 w 4102100"/>
                <a:gd name="connsiteY3" fmla="*/ 565590 h 3513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02100" h="3513184">
                  <a:moveTo>
                    <a:pt x="0" y="0"/>
                  </a:moveTo>
                  <a:lnTo>
                    <a:pt x="4102100" y="3513184"/>
                  </a:lnTo>
                  <a:lnTo>
                    <a:pt x="3441700" y="3513184"/>
                  </a:lnTo>
                  <a:lnTo>
                    <a:pt x="0" y="56559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0ECBB-EFA0-4B67-A466-676224D8611D}" type="slidenum">
              <a:rPr lang="zh-CN" altLang="en-US" smtClean="0"/>
            </a:fld>
            <a:endParaRPr lang="zh-CN" altLang="en-US" dirty="0"/>
          </a:p>
        </p:txBody>
      </p:sp>
      <p:grpSp>
        <p:nvGrpSpPr>
          <p:cNvPr id="10" name="组合 9"/>
          <p:cNvGrpSpPr/>
          <p:nvPr/>
        </p:nvGrpSpPr>
        <p:grpSpPr>
          <a:xfrm>
            <a:off x="7762875" y="22860"/>
            <a:ext cx="4368800" cy="795020"/>
            <a:chOff x="12129" y="54"/>
            <a:chExt cx="6880" cy="1252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98" y="264"/>
              <a:ext cx="2924" cy="788"/>
            </a:xfrm>
            <a:prstGeom prst="rect">
              <a:avLst/>
            </a:prstGeom>
          </p:spPr>
        </p:pic>
        <p:pic>
          <p:nvPicPr>
            <p:cNvPr id="12" name="图片 11" descr="output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129" y="315"/>
              <a:ext cx="2443" cy="825"/>
            </a:xfrm>
            <a:prstGeom prst="rect">
              <a:avLst/>
            </a:prstGeom>
          </p:spPr>
        </p:pic>
        <p:pic>
          <p:nvPicPr>
            <p:cNvPr id="13" name="图片 12" descr="640_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757" y="54"/>
              <a:ext cx="1253" cy="1253"/>
            </a:xfrm>
            <a:prstGeom prst="rect">
              <a:avLst/>
            </a:prstGeom>
          </p:spPr>
        </p:pic>
      </p:grpSp>
      <p:pic>
        <p:nvPicPr>
          <p:cNvPr id="3" name="图片 2" descr="framework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8270" y="1718945"/>
            <a:ext cx="8436610" cy="463740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783590" y="1078865"/>
            <a:ext cx="8677910" cy="5454650"/>
          </a:xfrm>
          <a:prstGeom prst="rect">
            <a:avLst/>
          </a:prstGeom>
        </p:spPr>
        <p:txBody>
          <a:bodyPr wrap="square">
            <a:noAutofit/>
          </a:bodyPr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b="1" dirty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Problem Definition and Framework Overview</a:t>
            </a:r>
            <a:endParaRPr lang="en-US" altLang="zh-CN" b="1" dirty="0">
              <a:solidFill>
                <a:srgbClr val="4472C4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1459865" y="4838700"/>
            <a:ext cx="668655" cy="368300"/>
          </a:xfrm>
          <a:prstGeom prst="ellipse">
            <a:avLst/>
          </a:prstGeom>
        </p:spPr>
        <p:style>
          <a:lnRef idx="2">
            <a:schemeClr val="accent2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椭圆 1"/>
          <p:cNvSpPr/>
          <p:nvPr/>
        </p:nvSpPr>
        <p:spPr>
          <a:xfrm>
            <a:off x="4045585" y="4838700"/>
            <a:ext cx="668655" cy="368300"/>
          </a:xfrm>
          <a:prstGeom prst="ellipse">
            <a:avLst/>
          </a:prstGeom>
        </p:spPr>
        <p:style>
          <a:lnRef idx="2">
            <a:schemeClr val="accent2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1377315" y="3453130"/>
            <a:ext cx="3317875" cy="610235"/>
          </a:xfrm>
          <a:prstGeom prst="rect">
            <a:avLst/>
          </a:prstGeom>
        </p:spPr>
        <p:style>
          <a:lnRef idx="2">
            <a:schemeClr val="accent2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1459865" y="2009140"/>
            <a:ext cx="3317875" cy="610235"/>
          </a:xfrm>
          <a:prstGeom prst="rect">
            <a:avLst/>
          </a:prstGeom>
        </p:spPr>
        <p:style>
          <a:lnRef idx="2">
            <a:schemeClr val="accent2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4928870" y="1824990"/>
            <a:ext cx="2474595" cy="3338830"/>
          </a:xfrm>
          <a:prstGeom prst="rect">
            <a:avLst/>
          </a:prstGeom>
        </p:spPr>
        <p:style>
          <a:lnRef idx="2">
            <a:schemeClr val="accent2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6" grpId="1" animBg="1"/>
      <p:bldP spid="2" grpId="0" bldLvl="0" animBg="1"/>
      <p:bldP spid="2" grpId="1" animBg="1"/>
      <p:bldP spid="14" grpId="0" animBg="1"/>
      <p:bldP spid="14" grpId="1" animBg="1"/>
      <p:bldP spid="15" grpId="0" bldLvl="0" animBg="1"/>
      <p:bldP spid="15" grpId="1" animBg="1"/>
      <p:bldP spid="16" grpId="0" bldLvl="0" animBg="1"/>
      <p:bldP spid="16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文本框 2"/>
          <p:cNvSpPr txBox="1"/>
          <p:nvPr/>
        </p:nvSpPr>
        <p:spPr>
          <a:xfrm>
            <a:off x="212145" y="66406"/>
            <a:ext cx="1045146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4572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sz="3200" b="1" dirty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Proposed Method</a:t>
            </a:r>
            <a:endParaRPr lang="en-US" sz="3200" b="1" dirty="0">
              <a:solidFill>
                <a:srgbClr val="4472C4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18" name="组合 17"/>
          <p:cNvGrpSpPr/>
          <p:nvPr/>
        </p:nvGrpSpPr>
        <p:grpSpPr>
          <a:xfrm rot="16200000">
            <a:off x="11168377" y="5834377"/>
            <a:ext cx="1037866" cy="1009380"/>
            <a:chOff x="0" y="3725502"/>
            <a:chExt cx="3657600" cy="3132498"/>
          </a:xfrm>
        </p:grpSpPr>
        <p:sp>
          <p:nvSpPr>
            <p:cNvPr id="19" name="直角三角形 18"/>
            <p:cNvSpPr/>
            <p:nvPr/>
          </p:nvSpPr>
          <p:spPr>
            <a:xfrm>
              <a:off x="0" y="4432300"/>
              <a:ext cx="2832320" cy="2425700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任意多边形: 形状 27"/>
            <p:cNvSpPr/>
            <p:nvPr/>
          </p:nvSpPr>
          <p:spPr>
            <a:xfrm>
              <a:off x="0" y="3725502"/>
              <a:ext cx="3657600" cy="3132498"/>
            </a:xfrm>
            <a:custGeom>
              <a:avLst/>
              <a:gdLst>
                <a:gd name="connsiteX0" fmla="*/ 0 w 4102100"/>
                <a:gd name="connsiteY0" fmla="*/ 0 h 3513184"/>
                <a:gd name="connsiteX1" fmla="*/ 4102100 w 4102100"/>
                <a:gd name="connsiteY1" fmla="*/ 3513184 h 3513184"/>
                <a:gd name="connsiteX2" fmla="*/ 3441700 w 4102100"/>
                <a:gd name="connsiteY2" fmla="*/ 3513184 h 3513184"/>
                <a:gd name="connsiteX3" fmla="*/ 0 w 4102100"/>
                <a:gd name="connsiteY3" fmla="*/ 565590 h 3513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02100" h="3513184">
                  <a:moveTo>
                    <a:pt x="0" y="0"/>
                  </a:moveTo>
                  <a:lnTo>
                    <a:pt x="4102100" y="3513184"/>
                  </a:lnTo>
                  <a:lnTo>
                    <a:pt x="3441700" y="3513184"/>
                  </a:lnTo>
                  <a:lnTo>
                    <a:pt x="0" y="56559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783590" y="1078865"/>
            <a:ext cx="10399395" cy="545465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lvl="0" indent="0" algn="just" fontAlgn="auto">
              <a:lnSpc>
                <a:spcPct val="140000"/>
              </a:lnSpc>
              <a:buFont typeface="Wingdings" panose="05000000000000000000" pitchFamily="2" charset="2"/>
              <a:buNone/>
            </a:pPr>
            <a:r>
              <a:rPr lang="en-US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We intergrate </a:t>
            </a:r>
            <a:r>
              <a:rPr lang="en-US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Contrastive learning</a:t>
            </a:r>
            <a:r>
              <a:rPr lang="en-US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 into CSS framework to address the context understanding issue </a:t>
            </a:r>
            <a:r>
              <a:rPr lang="en-US" altLang="zh-CN" dirty="0">
                <a:solidFill>
                  <a:srgbClr val="121212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from a self-supervised perspective</a:t>
            </a:r>
            <a:endParaRPr lang="en-US" altLang="zh-CN" dirty="0">
              <a:solidFill>
                <a:srgbClr val="121212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lvl="0" indent="0" algn="just" fontAlgn="auto">
              <a:lnSpc>
                <a:spcPct val="140000"/>
              </a:lnSpc>
              <a:buFont typeface="Wingdings" panose="05000000000000000000" pitchFamily="2" charset="2"/>
              <a:buNone/>
            </a:pPr>
            <a:r>
              <a:rPr lang="en-US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Basic intuition behind contrastive learning paradigm:</a:t>
            </a:r>
            <a:endParaRPr lang="en-US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+mn-ea"/>
            </a:endParaRPr>
          </a:p>
          <a:p>
            <a:pPr lvl="1" indent="0" algn="just" fontAlgn="auto">
              <a:lnSpc>
                <a:spcPct val="140000"/>
              </a:lnSpc>
              <a:buFont typeface="Wingdings" panose="05000000000000000000" pitchFamily="2" charset="2"/>
              <a:buNone/>
            </a:pPr>
            <a:r>
              <a:rPr lang="en-US" sz="1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push original and augmented images closer and push original and negative images away</a:t>
            </a:r>
            <a:endParaRPr lang="en-US" sz="16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lvl="0" indent="0" algn="just" fontAlgn="auto">
              <a:lnSpc>
                <a:spcPct val="140000"/>
              </a:lnSpc>
              <a:buFont typeface="Wingdings" panose="05000000000000000000" pitchFamily="2" charset="2"/>
              <a:buNone/>
            </a:pPr>
            <a:endParaRPr lang="en-US" altLang="zh-CN" dirty="0">
              <a:solidFill>
                <a:srgbClr val="121212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lvl="1" indent="0" algn="just" fontAlgn="auto">
              <a:lnSpc>
                <a:spcPct val="140000"/>
              </a:lnSpc>
              <a:buFont typeface="Wingdings" panose="05000000000000000000" pitchFamily="2" charset="2"/>
              <a:buNone/>
            </a:pPr>
            <a:endParaRPr lang="en-US" altLang="zh-CN" dirty="0">
              <a:solidFill>
                <a:srgbClr val="121212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lvl="1" indent="0" algn="just" fontAlgn="auto">
              <a:lnSpc>
                <a:spcPct val="140000"/>
              </a:lnSpc>
              <a:buFont typeface="Wingdings" panose="05000000000000000000" pitchFamily="2" charset="2"/>
              <a:buNone/>
            </a:pPr>
            <a:endParaRPr lang="en-US" altLang="zh-CN" dirty="0">
              <a:solidFill>
                <a:srgbClr val="121212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lvl="1" indent="0" algn="just" fontAlgn="auto">
              <a:lnSpc>
                <a:spcPct val="140000"/>
              </a:lnSpc>
              <a:buFont typeface="Wingdings" panose="05000000000000000000" pitchFamily="2" charset="2"/>
              <a:buNone/>
            </a:pPr>
            <a:endParaRPr lang="en-US" altLang="zh-CN" dirty="0">
              <a:solidFill>
                <a:srgbClr val="121212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lvl="1" indent="0" algn="just" fontAlgn="auto">
              <a:lnSpc>
                <a:spcPct val="140000"/>
              </a:lnSpc>
              <a:buFont typeface="Wingdings" panose="05000000000000000000" pitchFamily="2" charset="2"/>
              <a:buNone/>
            </a:pPr>
            <a:endParaRPr lang="en-US" altLang="zh-CN" dirty="0">
              <a:solidFill>
                <a:srgbClr val="121212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285750" indent="-285750" algn="just" fontAlgn="auto">
              <a:lnSpc>
                <a:spcPct val="140000"/>
              </a:lnSpc>
              <a:buFont typeface="Wingdings" panose="05000000000000000000" pitchFamily="2" charset="2"/>
              <a:buChar char="Ø"/>
            </a:pPr>
            <a:endParaRPr lang="en-US" altLang="zh-CN" dirty="0">
              <a:solidFill>
                <a:srgbClr val="121212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0ECBB-EFA0-4B67-A466-676224D8611D}" type="slidenum">
              <a:rPr lang="zh-CN" altLang="en-US" smtClean="0"/>
            </a:fld>
            <a:endParaRPr lang="zh-CN" altLang="en-US" dirty="0"/>
          </a:p>
        </p:txBody>
      </p:sp>
      <p:grpSp>
        <p:nvGrpSpPr>
          <p:cNvPr id="10" name="组合 9"/>
          <p:cNvGrpSpPr/>
          <p:nvPr/>
        </p:nvGrpSpPr>
        <p:grpSpPr>
          <a:xfrm>
            <a:off x="7762875" y="22860"/>
            <a:ext cx="4368800" cy="795020"/>
            <a:chOff x="12129" y="54"/>
            <a:chExt cx="6880" cy="1252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98" y="264"/>
              <a:ext cx="2924" cy="788"/>
            </a:xfrm>
            <a:prstGeom prst="rect">
              <a:avLst/>
            </a:prstGeom>
          </p:spPr>
        </p:pic>
        <p:pic>
          <p:nvPicPr>
            <p:cNvPr id="12" name="图片 11" descr="output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129" y="315"/>
              <a:ext cx="2443" cy="825"/>
            </a:xfrm>
            <a:prstGeom prst="rect">
              <a:avLst/>
            </a:prstGeom>
          </p:spPr>
        </p:pic>
        <p:pic>
          <p:nvPicPr>
            <p:cNvPr id="13" name="图片 12" descr="640_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757" y="54"/>
              <a:ext cx="1253" cy="1253"/>
            </a:xfrm>
            <a:prstGeom prst="rect">
              <a:avLst/>
            </a:prstGeom>
          </p:spPr>
        </p:pic>
      </p:grpSp>
      <p:pic>
        <p:nvPicPr>
          <p:cNvPr id="5" name="图片 4" descr="171014631516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9000" y="2926715"/>
            <a:ext cx="4655185" cy="2974340"/>
          </a:xfrm>
          <a:prstGeom prst="rect">
            <a:avLst/>
          </a:prstGeom>
        </p:spPr>
      </p:pic>
      <p:pic>
        <p:nvPicPr>
          <p:cNvPr id="7" name="图片 6" descr="171014715897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5080" y="3037840"/>
            <a:ext cx="5509260" cy="2751455"/>
          </a:xfrm>
          <a:prstGeom prst="rect">
            <a:avLst/>
          </a:prstGeom>
        </p:spPr>
      </p:pic>
      <p:sp>
        <p:nvSpPr>
          <p:cNvPr id="9" name="箭头: 右 8"/>
          <p:cNvSpPr/>
          <p:nvPr/>
        </p:nvSpPr>
        <p:spPr>
          <a:xfrm>
            <a:off x="5794375" y="4097020"/>
            <a:ext cx="419100" cy="27686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274955" y="6424930"/>
            <a:ext cx="9330055" cy="4235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20000"/>
              </a:lnSpc>
            </a:pPr>
            <a:r>
              <a:rPr lang="en-US" altLang="zh-CN" sz="900" dirty="0">
                <a:solidFill>
                  <a:srgbClr val="121212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Example inspired from “A Survey on Contrastive Self-Supervised Learning.” (Jaiswal et al. Technologies, 2020, 9(1): 2)</a:t>
            </a:r>
            <a:endParaRPr lang="en-US" altLang="zh-CN" sz="900" dirty="0">
              <a:solidFill>
                <a:srgbClr val="121212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algn="l">
              <a:lnSpc>
                <a:spcPct val="120000"/>
              </a:lnSpc>
            </a:pPr>
            <a:endParaRPr lang="zh-CN" altLang="en-US" sz="900" dirty="0">
              <a:solidFill>
                <a:srgbClr val="121212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/>
    </mc:Choice>
    <mc:Fallback>
      <p:transition spd="slow"/>
    </mc:Fallback>
  </mc:AlternateContent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commondata" val="eyJoZGlkIjoiMmIxNjQxNzgxMjc3NTAxY2ZiMDJiYjk2NWZlZTIzNTAifQ==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lnSpc>
            <a:spcPct val="120000"/>
          </a:lnSpc>
          <a:defRPr dirty="0" smtClean="0">
            <a:latin typeface="Times New Roman" panose="02020603050405020304" pitchFamily="18" charset="0"/>
            <a:ea typeface="楷体" panose="02010609060101010101" pitchFamily="49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{87FD930D-C41F-224A-95B7-CFFB8EE7D889}tf10001070</Template>
  <TotalTime>0</TotalTime>
  <Words>8303</Words>
  <Application>WPS 演示</Application>
  <PresentationFormat>宽屏</PresentationFormat>
  <Paragraphs>310</Paragraphs>
  <Slides>19</Slides>
  <Notes>35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19</vt:i4>
      </vt:variant>
    </vt:vector>
  </HeadingPairs>
  <TitlesOfParts>
    <vt:vector size="31" baseType="lpstr">
      <vt:lpstr>Arial</vt:lpstr>
      <vt:lpstr>宋体</vt:lpstr>
      <vt:lpstr>Wingdings</vt:lpstr>
      <vt:lpstr>Times New Roman</vt:lpstr>
      <vt:lpstr>楷体</vt:lpstr>
      <vt:lpstr>Wingdings</vt:lpstr>
      <vt:lpstr>微软雅黑</vt:lpstr>
      <vt:lpstr>Arial Unicode MS</vt:lpstr>
      <vt:lpstr>等线 Light</vt:lpstr>
      <vt:lpstr>等线</vt:lpstr>
      <vt:lpstr>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清新简约毕业论文PPT答辩模板</dc:title>
  <dc:creator>阿飞</dc:creator>
  <cp:lastModifiedBy>雅丹</cp:lastModifiedBy>
  <cp:revision>2794</cp:revision>
  <dcterms:created xsi:type="dcterms:W3CDTF">2019-12-03T06:38:00Z</dcterms:created>
  <dcterms:modified xsi:type="dcterms:W3CDTF">2024-04-08T14:44:31Z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2052-12.1.0.16417</vt:lpwstr>
  </property>
  <property fmtid="{D5CDD505-2E9C-101B-9397-08002B2CF9AE}" pid="3" name="ICV">
    <vt:lpwstr>5EDA63C702E24B849F531280EF49AC3A_12</vt:lpwstr>
  </property>
</Properties>
</file>